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18"/>
  </p:notesMasterIdLst>
  <p:sldIdLst>
    <p:sldId id="269" r:id="rId2"/>
    <p:sldId id="287" r:id="rId3"/>
    <p:sldId id="421" r:id="rId4"/>
    <p:sldId id="418" r:id="rId5"/>
    <p:sldId id="425" r:id="rId6"/>
    <p:sldId id="428" r:id="rId7"/>
    <p:sldId id="429" r:id="rId8"/>
    <p:sldId id="430" r:id="rId9"/>
    <p:sldId id="426" r:id="rId10"/>
    <p:sldId id="274" r:id="rId11"/>
    <p:sldId id="278" r:id="rId12"/>
    <p:sldId id="427" r:id="rId13"/>
    <p:sldId id="288" r:id="rId14"/>
    <p:sldId id="289" r:id="rId15"/>
    <p:sldId id="431" r:id="rId16"/>
    <p:sldId id="43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A7"/>
    <a:srgbClr val="FD4945"/>
    <a:srgbClr val="B80000"/>
    <a:srgbClr val="93462E"/>
    <a:srgbClr val="9C391B"/>
    <a:srgbClr val="A42700"/>
    <a:srgbClr val="CC3300"/>
    <a:srgbClr val="B14962"/>
    <a:srgbClr val="FFCC66"/>
    <a:srgbClr val="A62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8116C-1348-41B8-AEC9-EB5B8BEDB728}" type="datetimeFigureOut">
              <a:rPr lang="en-AE" smtClean="0"/>
              <a:t>22/02/2025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6854-BA8C-439B-B2A3-BB925F1F5432}" type="slidenum">
              <a:rPr lang="en-AE" smtClean="0"/>
              <a:t>‹#›</a:t>
            </a:fld>
            <a:endParaRPr lang="en-AE"/>
          </a:p>
        </p:txBody>
      </p:sp>
    </p:spTree>
    <p:extLst>
      <p:ext uri="{BB962C8B-B14F-4D97-AF65-F5344CB8AC3E}">
        <p14:creationId xmlns:p14="http://schemas.microsoft.com/office/powerpoint/2010/main" val="422488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3ED96854-BA8C-439B-B2A3-BB925F1F5432}" type="slidenum">
              <a:rPr lang="en-AE" smtClean="0"/>
              <a:t>6</a:t>
            </a:fld>
            <a:endParaRPr lang="en-AE"/>
          </a:p>
        </p:txBody>
      </p:sp>
    </p:spTree>
    <p:extLst>
      <p:ext uri="{BB962C8B-B14F-4D97-AF65-F5344CB8AC3E}">
        <p14:creationId xmlns:p14="http://schemas.microsoft.com/office/powerpoint/2010/main" val="1133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9EEE-9AF1-20AC-ECB9-29F3C85872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2618A962-1A3F-DFC9-14A4-208C7FBC9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3C7828C1-90E1-6003-4894-F46613D57128}"/>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8DE48F2B-64A6-72CD-B512-853749B3E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86E1B6-FFF9-1BFE-7513-B53402A60D62}"/>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115920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D218-E4B3-DA73-D9A1-0FC82DBF98D3}"/>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8CB0956B-F851-96DA-2459-70BE4D7F8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9D2FF9BF-5565-AD2C-2269-5BE9540C8F70}"/>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A3414AC1-4890-09B9-9F6F-7D81BA6C1A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F14292-628F-922A-D8FF-9A3050A097F7}"/>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989891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437A9-3D4F-8F08-2786-489564634B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E925F18-2C9A-9E83-C988-98C350A9A0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966DCFA-B8A1-B46A-8C4E-C08CB066DDC0}"/>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9E6291BE-CADC-C0F1-10D1-F3B416B651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0D43C0-F4F5-A6B1-2FDA-A90B5A52D31C}"/>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779152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Tree>
    <p:extLst>
      <p:ext uri="{BB962C8B-B14F-4D97-AF65-F5344CB8AC3E}">
        <p14:creationId xmlns:p14="http://schemas.microsoft.com/office/powerpoint/2010/main" val="2416311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7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2" name="矩形 1"/>
          <p:cNvSpPr/>
          <p:nvPr userDrawn="1"/>
        </p:nvSpPr>
        <p:spPr>
          <a:xfrm>
            <a:off x="0" y="1740023"/>
            <a:ext cx="12192000" cy="1834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3" name="图片占位符 4"/>
          <p:cNvSpPr>
            <a:spLocks noGrp="1"/>
          </p:cNvSpPr>
          <p:nvPr>
            <p:ph type="pic" sz="quarter" idx="11"/>
          </p:nvPr>
        </p:nvSpPr>
        <p:spPr>
          <a:xfrm>
            <a:off x="304801" y="1460090"/>
            <a:ext cx="3660559" cy="2386532"/>
          </a:xfrm>
          <a:prstGeom prst="roundRect">
            <a:avLst>
              <a:gd name="adj" fmla="val 4464"/>
            </a:avLst>
          </a:prstGeom>
        </p:spPr>
        <p:txBody>
          <a:bodyPr/>
          <a:lstStyle/>
          <a:p>
            <a:r>
              <a:rPr lang="zh-CN" altLang="en-US"/>
              <a:t>单击图标添加图片</a:t>
            </a:r>
          </a:p>
        </p:txBody>
      </p:sp>
      <p:sp>
        <p:nvSpPr>
          <p:cNvPr id="5" name="图片占位符 4"/>
          <p:cNvSpPr>
            <a:spLocks noGrp="1"/>
          </p:cNvSpPr>
          <p:nvPr>
            <p:ph type="pic" sz="quarter" idx="12"/>
          </p:nvPr>
        </p:nvSpPr>
        <p:spPr>
          <a:xfrm>
            <a:off x="4265721" y="1460090"/>
            <a:ext cx="3660559" cy="2386532"/>
          </a:xfrm>
          <a:prstGeom prst="roundRect">
            <a:avLst>
              <a:gd name="adj" fmla="val 4464"/>
            </a:avLst>
          </a:prstGeom>
        </p:spPr>
        <p:txBody>
          <a:bodyPr/>
          <a:lstStyle/>
          <a:p>
            <a:r>
              <a:rPr lang="zh-CN" altLang="en-US"/>
              <a:t>单击图标添加图片</a:t>
            </a:r>
          </a:p>
        </p:txBody>
      </p:sp>
      <p:sp>
        <p:nvSpPr>
          <p:cNvPr id="6" name="图片占位符 4"/>
          <p:cNvSpPr>
            <a:spLocks noGrp="1"/>
          </p:cNvSpPr>
          <p:nvPr>
            <p:ph type="pic" sz="quarter" idx="13"/>
          </p:nvPr>
        </p:nvSpPr>
        <p:spPr>
          <a:xfrm>
            <a:off x="8226642" y="1460090"/>
            <a:ext cx="3660559" cy="2386532"/>
          </a:xfrm>
          <a:prstGeom prst="roundRect">
            <a:avLst>
              <a:gd name="adj" fmla="val 4464"/>
            </a:avLst>
          </a:prstGeom>
        </p:spPr>
        <p:txBody>
          <a:bodyPr/>
          <a:lstStyle/>
          <a:p>
            <a:r>
              <a:rPr lang="zh-CN" altLang="en-US"/>
              <a:t>单击图标添加图片</a:t>
            </a:r>
          </a:p>
        </p:txBody>
      </p:sp>
    </p:spTree>
    <p:extLst>
      <p:ext uri="{BB962C8B-B14F-4D97-AF65-F5344CB8AC3E}">
        <p14:creationId xmlns:p14="http://schemas.microsoft.com/office/powerpoint/2010/main" val="49408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F09E-2815-C455-3766-CB7F60CEFB06}"/>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C3539203-66D9-A852-D67F-C9C5B9AEF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EA90874-5390-B1B6-9F18-3FFABD00CFBA}"/>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C3EC2F0F-9B39-E9D7-939E-27D0433C35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C54B5A-A137-9AAA-7FD6-2D14A45DE388}"/>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502042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1BB3-DB73-11B8-C16B-86B5B12F05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DF662F68-0C3A-563E-E437-32B7342033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5A985-6ACD-C8D6-4C69-EFD83E2E560E}"/>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301D2CB0-96C9-E021-3EAD-F9C5466BDD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19FF9E-3289-7ECA-B251-DE74AC6919F3}"/>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3901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E86E8-E7BB-FD7B-1F9E-50A936FE219F}"/>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16B5D95A-5B1D-030C-21B9-11B29E9BC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6747D74B-DAF1-AA18-B27B-F6CD4A8CCD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3561DCED-44FA-B8FA-DC37-031471B4B3D0}"/>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6" name="Footer Placeholder 5">
            <a:extLst>
              <a:ext uri="{FF2B5EF4-FFF2-40B4-BE49-F238E27FC236}">
                <a16:creationId xmlns:a16="http://schemas.microsoft.com/office/drawing/2014/main" id="{4F918F87-71A6-6CFA-82B7-E80D98DBC6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76C6BD-D4E7-76B4-1AFF-1F3C8DE65388}"/>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78821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F6B8-5EE2-A9E4-24F6-5BBCFC8C04D1}"/>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9DB6F77-A27D-4E19-AE37-F09B3B8F9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0324C9-CA24-956D-4101-B9A86575DB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774242DB-52E8-360C-03B2-F1B0D02CB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83AEA-0BF7-B83F-BC51-1CD146C84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E23F2106-75F8-A21D-CB22-AFB51941E543}"/>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8" name="Footer Placeholder 7">
            <a:extLst>
              <a:ext uri="{FF2B5EF4-FFF2-40B4-BE49-F238E27FC236}">
                <a16:creationId xmlns:a16="http://schemas.microsoft.com/office/drawing/2014/main" id="{91E990DA-3B59-5C79-F067-D4854BBA2B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ACCF18-2E44-D89D-B23B-2498063B2DB5}"/>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70624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6267-0B35-6E0F-7E09-96CBE9514B05}"/>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2A5D3E51-75AB-04F7-D1B8-F9C54255D341}"/>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4" name="Footer Placeholder 3">
            <a:extLst>
              <a:ext uri="{FF2B5EF4-FFF2-40B4-BE49-F238E27FC236}">
                <a16:creationId xmlns:a16="http://schemas.microsoft.com/office/drawing/2014/main" id="{4F8A4FF3-1D5E-4DB1-2AC6-18517EAE0E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24F4FA-F103-732C-4ACE-A386D73202D7}"/>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3979243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1223C-9948-8E71-A257-2FAFB4C6172A}"/>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3" name="Footer Placeholder 2">
            <a:extLst>
              <a:ext uri="{FF2B5EF4-FFF2-40B4-BE49-F238E27FC236}">
                <a16:creationId xmlns:a16="http://schemas.microsoft.com/office/drawing/2014/main" id="{9E5E920B-4E32-4DE3-1E85-8D18CA8A98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A51393-3269-5ADD-FF85-617D171AC3B2}"/>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249236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A4E0-8994-5DB0-D1CD-6322AA395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0F77F748-014C-2C9C-EAB6-A00807059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0EBE61DF-0B9F-A288-62B2-6E2A1EEC9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DED51-D61D-3396-2FC7-4BF44E92B210}"/>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6" name="Footer Placeholder 5">
            <a:extLst>
              <a:ext uri="{FF2B5EF4-FFF2-40B4-BE49-F238E27FC236}">
                <a16:creationId xmlns:a16="http://schemas.microsoft.com/office/drawing/2014/main" id="{56203F6A-C410-A668-B038-6A6F495AEF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0AE1AB-DC21-9208-B20E-6907EAD0549D}"/>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76468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C440-0287-A662-8A9F-D59DD4683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0A6850F0-B5C3-B80B-D6EB-F9DA42674F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73E29E3C-6182-FDB5-8E10-2A44C214A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3262E-0BA1-4DBD-7114-53650D07E103}"/>
              </a:ext>
            </a:extLst>
          </p:cNvPr>
          <p:cNvSpPr>
            <a:spLocks noGrp="1"/>
          </p:cNvSpPr>
          <p:nvPr>
            <p:ph type="dt" sz="half" idx="10"/>
          </p:nvPr>
        </p:nvSpPr>
        <p:spPr/>
        <p:txBody>
          <a:bodyPr/>
          <a:lstStyle/>
          <a:p>
            <a:fld id="{FFBD4A9B-9BBD-4FFE-87B2-F07997217753}" type="datetimeFigureOut">
              <a:rPr lang="en-IN" smtClean="0"/>
              <a:t>22-02-2025</a:t>
            </a:fld>
            <a:endParaRPr lang="en-IN"/>
          </a:p>
        </p:txBody>
      </p:sp>
      <p:sp>
        <p:nvSpPr>
          <p:cNvPr id="6" name="Footer Placeholder 5">
            <a:extLst>
              <a:ext uri="{FF2B5EF4-FFF2-40B4-BE49-F238E27FC236}">
                <a16:creationId xmlns:a16="http://schemas.microsoft.com/office/drawing/2014/main" id="{B111AF01-16F6-3969-D085-85D28C05CD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E9969F-C866-34E8-2777-AC02BCE0B14B}"/>
              </a:ext>
            </a:extLst>
          </p:cNvPr>
          <p:cNvSpPr>
            <a:spLocks noGrp="1"/>
          </p:cNvSpPr>
          <p:nvPr>
            <p:ph type="sldNum" sz="quarter" idx="12"/>
          </p:nvPr>
        </p:nvSpPr>
        <p:spPr/>
        <p:txBody>
          <a:bodyPr/>
          <a:lstStyle/>
          <a:p>
            <a:fld id="{15E45FEE-8FBF-4BCA-A89E-F259F6D7D168}" type="slidenum">
              <a:rPr lang="en-IN" smtClean="0"/>
              <a:t>‹#›</a:t>
            </a:fld>
            <a:endParaRPr lang="en-IN"/>
          </a:p>
        </p:txBody>
      </p:sp>
    </p:spTree>
    <p:extLst>
      <p:ext uri="{BB962C8B-B14F-4D97-AF65-F5344CB8AC3E}">
        <p14:creationId xmlns:p14="http://schemas.microsoft.com/office/powerpoint/2010/main" val="17733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rgbClr val="C00000"/>
          </a:fgClr>
          <a:bgClr>
            <a:schemeClr val="tx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C5BF26-A6BE-09C6-CE6C-FBE8A8B69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DD788EFC-F53A-34F9-E5E6-ADDA506315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708C43B4-8820-0EDD-B19A-C3E9168DA5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D4A9B-9BBD-4FFE-87B2-F07997217753}" type="datetimeFigureOut">
              <a:rPr lang="en-IN" smtClean="0"/>
              <a:t>22-02-2025</a:t>
            </a:fld>
            <a:endParaRPr lang="en-IN"/>
          </a:p>
        </p:txBody>
      </p:sp>
      <p:sp>
        <p:nvSpPr>
          <p:cNvPr id="5" name="Footer Placeholder 4">
            <a:extLst>
              <a:ext uri="{FF2B5EF4-FFF2-40B4-BE49-F238E27FC236}">
                <a16:creationId xmlns:a16="http://schemas.microsoft.com/office/drawing/2014/main" id="{82408357-437A-7AD8-160A-191918BF4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C3C014-2335-D46F-923D-A0ABDB9B85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45FEE-8FBF-4BCA-A89E-F259F6D7D168}" type="slidenum">
              <a:rPr lang="en-IN" smtClean="0"/>
              <a:t>‹#›</a:t>
            </a:fld>
            <a:endParaRPr lang="en-IN"/>
          </a:p>
        </p:txBody>
      </p:sp>
    </p:spTree>
    <p:extLst>
      <p:ext uri="{BB962C8B-B14F-4D97-AF65-F5344CB8AC3E}">
        <p14:creationId xmlns:p14="http://schemas.microsoft.com/office/powerpoint/2010/main" val="2561872170"/>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Zomato | Zoom Backgrounds">
            <a:extLst>
              <a:ext uri="{FF2B5EF4-FFF2-40B4-BE49-F238E27FC236}">
                <a16:creationId xmlns:a16="http://schemas.microsoft.com/office/drawing/2014/main" id="{DBC591B3-B4CB-B0EC-15A4-3E1092DE2CE4}"/>
              </a:ext>
            </a:extLst>
          </p:cNvPr>
          <p:cNvPicPr>
            <a:picLocks noChangeAspect="1" noChangeArrowheads="1"/>
          </p:cNvPicPr>
          <p:nvPr/>
        </p:nvPicPr>
        <p:blipFill rotWithShape="1">
          <a:blip r:embed="rId2">
            <a:clrChange>
              <a:clrFrom>
                <a:srgbClr val="040607"/>
              </a:clrFrom>
              <a:clrTo>
                <a:srgbClr val="040607">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13000"/>
          <a:stretch/>
        </p:blipFill>
        <p:spPr bwMode="auto">
          <a:xfrm>
            <a:off x="-3652" y="0"/>
            <a:ext cx="12195652" cy="6858000"/>
          </a:xfrm>
          <a:prstGeom prst="rect">
            <a:avLst/>
          </a:prstGeom>
          <a:ln w="19050" cap="rnd">
            <a:solidFill>
              <a:schemeClr val="tx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FE2ED1F-00AD-78EA-E391-FF1990CDC253}"/>
              </a:ext>
            </a:extLst>
          </p:cNvPr>
          <p:cNvSpPr txBox="1"/>
          <p:nvPr/>
        </p:nvSpPr>
        <p:spPr>
          <a:xfrm>
            <a:off x="873378" y="1556971"/>
            <a:ext cx="9844087" cy="3323987"/>
          </a:xfrm>
          <a:prstGeom prst="rect">
            <a:avLst/>
          </a:prstGeom>
          <a:noFill/>
        </p:spPr>
        <p:txBody>
          <a:bodyPr wrap="square">
            <a:spAutoFit/>
          </a:bodyPr>
          <a:lstStyle/>
          <a:p>
            <a:pPr algn="ctr"/>
            <a:r>
              <a:rPr lang="en-US" sz="7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t>ZOMATO</a:t>
            </a:r>
            <a:br>
              <a:rPr lang="en-US" sz="7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br>
            <a:r>
              <a:rPr lang="en-US" sz="7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t>ANALYSIS</a:t>
            </a:r>
            <a:br>
              <a:rPr lang="en-US" sz="7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br>
            <a:r>
              <a:rPr lang="en-US" sz="7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t>DASHBOARD</a:t>
            </a:r>
          </a:p>
        </p:txBody>
      </p:sp>
      <p:sp>
        <p:nvSpPr>
          <p:cNvPr id="2" name="TextBox 1">
            <a:extLst>
              <a:ext uri="{FF2B5EF4-FFF2-40B4-BE49-F238E27FC236}">
                <a16:creationId xmlns:a16="http://schemas.microsoft.com/office/drawing/2014/main" id="{F9CAB893-98A4-2B68-9D3A-3E30E5D3BCC6}"/>
              </a:ext>
            </a:extLst>
          </p:cNvPr>
          <p:cNvSpPr txBox="1"/>
          <p:nvPr/>
        </p:nvSpPr>
        <p:spPr>
          <a:xfrm>
            <a:off x="9555145" y="5537316"/>
            <a:ext cx="2636855" cy="1200329"/>
          </a:xfrm>
          <a:prstGeom prst="rect">
            <a:avLst/>
          </a:prstGeom>
          <a:noFill/>
        </p:spPr>
        <p:txBody>
          <a:bodyPr wrap="square" rtlCol="0">
            <a:spAutoFit/>
          </a:bodyPr>
          <a:lstStyle/>
          <a:p>
            <a:r>
              <a:rPr lang="en-US" sz="3600" i="1" dirty="0">
                <a:latin typeface="AdLib WGL4 BT" panose="04040805040B02020603" pitchFamily="82" charset="0"/>
              </a:rPr>
              <a:t>By,</a:t>
            </a:r>
          </a:p>
          <a:p>
            <a:r>
              <a:rPr lang="en-US" sz="3600" i="1" dirty="0">
                <a:latin typeface="AdLib WGL4 BT" panose="04040805040B02020603" pitchFamily="82" charset="0"/>
              </a:rPr>
              <a:t>Group - 1</a:t>
            </a:r>
            <a:endParaRPr lang="en-AE" sz="3600" i="1" dirty="0">
              <a:latin typeface="AdLib WGL4 BT" panose="04040805040B02020603" pitchFamily="82" charset="0"/>
            </a:endParaRPr>
          </a:p>
        </p:txBody>
      </p:sp>
    </p:spTree>
    <p:extLst>
      <p:ext uri="{BB962C8B-B14F-4D97-AF65-F5344CB8AC3E}">
        <p14:creationId xmlns:p14="http://schemas.microsoft.com/office/powerpoint/2010/main" val="30118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28B9C2C-2B5E-80E5-488D-13CF837932E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27840DD-4A99-EDD3-0898-ADA8F07C65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7273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FA6849F-DF6C-3E01-D1A5-C95CB85C741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3C93453-FA14-8584-A4DD-2830F2FAE0EE}"/>
              </a:ext>
            </a:extLst>
          </p:cNvPr>
          <p:cNvPicPr>
            <a:picLocks noChangeAspect="1"/>
          </p:cNvPicPr>
          <p:nvPr/>
        </p:nvPicPr>
        <p:blipFill>
          <a:blip r:embed="rId2"/>
          <a:stretch>
            <a:fillRect/>
          </a:stretch>
        </p:blipFill>
        <p:spPr>
          <a:xfrm>
            <a:off x="82500" y="62502"/>
            <a:ext cx="2969310" cy="3141334"/>
          </a:xfrm>
          <a:prstGeom prst="rect">
            <a:avLst/>
          </a:prstGeom>
        </p:spPr>
      </p:pic>
      <p:pic>
        <p:nvPicPr>
          <p:cNvPr id="12" name="Picture 11">
            <a:extLst>
              <a:ext uri="{FF2B5EF4-FFF2-40B4-BE49-F238E27FC236}">
                <a16:creationId xmlns:a16="http://schemas.microsoft.com/office/drawing/2014/main" id="{34C3A1DE-8C1F-7FD4-E0F0-5FD4EAAB5CB1}"/>
              </a:ext>
            </a:extLst>
          </p:cNvPr>
          <p:cNvPicPr>
            <a:picLocks noChangeAspect="1"/>
          </p:cNvPicPr>
          <p:nvPr/>
        </p:nvPicPr>
        <p:blipFill>
          <a:blip r:embed="rId3"/>
          <a:stretch>
            <a:fillRect/>
          </a:stretch>
        </p:blipFill>
        <p:spPr>
          <a:xfrm>
            <a:off x="3151592" y="62502"/>
            <a:ext cx="2574838" cy="3141334"/>
          </a:xfrm>
          <a:prstGeom prst="rect">
            <a:avLst/>
          </a:prstGeom>
        </p:spPr>
      </p:pic>
      <p:pic>
        <p:nvPicPr>
          <p:cNvPr id="14" name="Picture 13">
            <a:extLst>
              <a:ext uri="{FF2B5EF4-FFF2-40B4-BE49-F238E27FC236}">
                <a16:creationId xmlns:a16="http://schemas.microsoft.com/office/drawing/2014/main" id="{F0B747CD-22CE-B89B-3A21-EA292DB3E9AA}"/>
              </a:ext>
            </a:extLst>
          </p:cNvPr>
          <p:cNvPicPr>
            <a:picLocks noChangeAspect="1"/>
          </p:cNvPicPr>
          <p:nvPr/>
        </p:nvPicPr>
        <p:blipFill>
          <a:blip r:embed="rId4"/>
          <a:srcRect b="39673"/>
          <a:stretch/>
        </p:blipFill>
        <p:spPr>
          <a:xfrm>
            <a:off x="5778952" y="62502"/>
            <a:ext cx="6330548" cy="3141334"/>
          </a:xfrm>
          <a:prstGeom prst="rect">
            <a:avLst/>
          </a:prstGeom>
        </p:spPr>
      </p:pic>
      <p:pic>
        <p:nvPicPr>
          <p:cNvPr id="21" name="Picture 20">
            <a:extLst>
              <a:ext uri="{FF2B5EF4-FFF2-40B4-BE49-F238E27FC236}">
                <a16:creationId xmlns:a16="http://schemas.microsoft.com/office/drawing/2014/main" id="{97CE43D4-510F-886D-EDD5-54485D4DC62B}"/>
              </a:ext>
            </a:extLst>
          </p:cNvPr>
          <p:cNvPicPr>
            <a:picLocks noChangeAspect="1"/>
          </p:cNvPicPr>
          <p:nvPr/>
        </p:nvPicPr>
        <p:blipFill>
          <a:blip r:embed="rId5"/>
          <a:stretch>
            <a:fillRect/>
          </a:stretch>
        </p:blipFill>
        <p:spPr>
          <a:xfrm>
            <a:off x="82501" y="3291840"/>
            <a:ext cx="5696452" cy="3523083"/>
          </a:xfrm>
          <a:prstGeom prst="rect">
            <a:avLst/>
          </a:prstGeom>
        </p:spPr>
      </p:pic>
      <p:pic>
        <p:nvPicPr>
          <p:cNvPr id="23" name="Picture 22">
            <a:extLst>
              <a:ext uri="{FF2B5EF4-FFF2-40B4-BE49-F238E27FC236}">
                <a16:creationId xmlns:a16="http://schemas.microsoft.com/office/drawing/2014/main" id="{EB01ACE7-EB9B-1059-9DE6-0A55E122F235}"/>
              </a:ext>
            </a:extLst>
          </p:cNvPr>
          <p:cNvPicPr>
            <a:picLocks noChangeAspect="1"/>
          </p:cNvPicPr>
          <p:nvPr/>
        </p:nvPicPr>
        <p:blipFill>
          <a:blip r:embed="rId6"/>
          <a:srcRect t="31892"/>
          <a:stretch/>
        </p:blipFill>
        <p:spPr>
          <a:xfrm>
            <a:off x="5878735" y="3291840"/>
            <a:ext cx="6230764" cy="3503658"/>
          </a:xfrm>
          <a:prstGeom prst="rect">
            <a:avLst/>
          </a:prstGeom>
        </p:spPr>
      </p:pic>
    </p:spTree>
    <p:extLst>
      <p:ext uri="{BB962C8B-B14F-4D97-AF65-F5344CB8AC3E}">
        <p14:creationId xmlns:p14="http://schemas.microsoft.com/office/powerpoint/2010/main" val="94808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2A5287F-5BEF-F1ED-085A-EA32903F75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399384-2F71-6A9C-FE07-2F5D757D25C9}"/>
              </a:ext>
            </a:extLst>
          </p:cNvPr>
          <p:cNvPicPr>
            <a:picLocks noChangeAspect="1"/>
          </p:cNvPicPr>
          <p:nvPr/>
        </p:nvPicPr>
        <p:blipFill>
          <a:blip r:embed="rId2">
            <a:extLst>
              <a:ext uri="{28A0092B-C50C-407E-A947-70E740481C1C}">
                <a14:useLocalDpi xmlns:a14="http://schemas.microsoft.com/office/drawing/2010/main" val="0"/>
              </a:ext>
            </a:extLst>
          </a:blip>
          <a:srcRect r="28911" b="47314"/>
          <a:stretch/>
        </p:blipFill>
        <p:spPr>
          <a:xfrm>
            <a:off x="87423" y="52983"/>
            <a:ext cx="2366326" cy="2313027"/>
          </a:xfrm>
          <a:prstGeom prst="rect">
            <a:avLst/>
          </a:prstGeom>
        </p:spPr>
      </p:pic>
      <p:pic>
        <p:nvPicPr>
          <p:cNvPr id="5" name="Picture 4">
            <a:extLst>
              <a:ext uri="{FF2B5EF4-FFF2-40B4-BE49-F238E27FC236}">
                <a16:creationId xmlns:a16="http://schemas.microsoft.com/office/drawing/2014/main" id="{4245442C-065A-C062-A0AD-51880449FFC3}"/>
              </a:ext>
            </a:extLst>
          </p:cNvPr>
          <p:cNvPicPr>
            <a:picLocks noChangeAspect="1"/>
          </p:cNvPicPr>
          <p:nvPr/>
        </p:nvPicPr>
        <p:blipFill>
          <a:blip r:embed="rId3">
            <a:extLst>
              <a:ext uri="{28A0092B-C50C-407E-A947-70E740481C1C}">
                <a14:useLocalDpi xmlns:a14="http://schemas.microsoft.com/office/drawing/2010/main" val="0"/>
              </a:ext>
            </a:extLst>
          </a:blip>
          <a:srcRect r="10310" b="30262"/>
          <a:stretch/>
        </p:blipFill>
        <p:spPr>
          <a:xfrm>
            <a:off x="2548869" y="52983"/>
            <a:ext cx="2560341" cy="2313027"/>
          </a:xfrm>
          <a:prstGeom prst="rect">
            <a:avLst/>
          </a:prstGeom>
        </p:spPr>
      </p:pic>
      <p:pic>
        <p:nvPicPr>
          <p:cNvPr id="8" name="Picture 7">
            <a:extLst>
              <a:ext uri="{FF2B5EF4-FFF2-40B4-BE49-F238E27FC236}">
                <a16:creationId xmlns:a16="http://schemas.microsoft.com/office/drawing/2014/main" id="{9DC6EDAF-ABFE-F6D8-288B-F977CC76790D}"/>
              </a:ext>
            </a:extLst>
          </p:cNvPr>
          <p:cNvPicPr>
            <a:picLocks noChangeAspect="1"/>
          </p:cNvPicPr>
          <p:nvPr/>
        </p:nvPicPr>
        <p:blipFill>
          <a:blip r:embed="rId4">
            <a:extLst>
              <a:ext uri="{28A0092B-C50C-407E-A947-70E740481C1C}">
                <a14:useLocalDpi xmlns:a14="http://schemas.microsoft.com/office/drawing/2010/main" val="0"/>
              </a:ext>
            </a:extLst>
          </a:blip>
          <a:srcRect b="30287"/>
          <a:stretch/>
        </p:blipFill>
        <p:spPr>
          <a:xfrm>
            <a:off x="5204330" y="58073"/>
            <a:ext cx="2705230" cy="2307937"/>
          </a:xfrm>
          <a:prstGeom prst="rect">
            <a:avLst/>
          </a:prstGeom>
        </p:spPr>
      </p:pic>
      <p:pic>
        <p:nvPicPr>
          <p:cNvPr id="12" name="Picture 11">
            <a:extLst>
              <a:ext uri="{FF2B5EF4-FFF2-40B4-BE49-F238E27FC236}">
                <a16:creationId xmlns:a16="http://schemas.microsoft.com/office/drawing/2014/main" id="{CBC46BF1-7815-9313-26E8-16BBCE07D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3" y="2395210"/>
            <a:ext cx="5021787" cy="4409807"/>
          </a:xfrm>
          <a:prstGeom prst="rect">
            <a:avLst/>
          </a:prstGeom>
        </p:spPr>
      </p:pic>
      <p:pic>
        <p:nvPicPr>
          <p:cNvPr id="14" name="Picture 13">
            <a:extLst>
              <a:ext uri="{FF2B5EF4-FFF2-40B4-BE49-F238E27FC236}">
                <a16:creationId xmlns:a16="http://schemas.microsoft.com/office/drawing/2014/main" id="{2682CD43-1858-DFB8-B68B-AB92A9765E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680" y="52983"/>
            <a:ext cx="4099896" cy="2307937"/>
          </a:xfrm>
          <a:prstGeom prst="rect">
            <a:avLst/>
          </a:prstGeom>
        </p:spPr>
      </p:pic>
      <p:pic>
        <p:nvPicPr>
          <p:cNvPr id="18" name="Picture 17">
            <a:extLst>
              <a:ext uri="{FF2B5EF4-FFF2-40B4-BE49-F238E27FC236}">
                <a16:creationId xmlns:a16="http://schemas.microsoft.com/office/drawing/2014/main" id="{36B0B648-329E-77B1-2C97-4E41A67EE3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4330" y="4663440"/>
            <a:ext cx="6900246" cy="2136487"/>
          </a:xfrm>
          <a:prstGeom prst="rect">
            <a:avLst/>
          </a:prstGeom>
        </p:spPr>
      </p:pic>
      <p:pic>
        <p:nvPicPr>
          <p:cNvPr id="20" name="Picture 19">
            <a:extLst>
              <a:ext uri="{FF2B5EF4-FFF2-40B4-BE49-F238E27FC236}">
                <a16:creationId xmlns:a16="http://schemas.microsoft.com/office/drawing/2014/main" id="{81E82290-4D8E-AD07-46B7-F188330003CF}"/>
              </a:ext>
            </a:extLst>
          </p:cNvPr>
          <p:cNvPicPr>
            <a:picLocks noChangeAspect="1"/>
          </p:cNvPicPr>
          <p:nvPr/>
        </p:nvPicPr>
        <p:blipFill>
          <a:blip r:embed="rId8">
            <a:extLst>
              <a:ext uri="{28A0092B-C50C-407E-A947-70E740481C1C}">
                <a14:useLocalDpi xmlns:a14="http://schemas.microsoft.com/office/drawing/2010/main" val="0"/>
              </a:ext>
            </a:extLst>
          </a:blip>
          <a:srcRect r="11706" b="54936"/>
          <a:stretch/>
        </p:blipFill>
        <p:spPr>
          <a:xfrm>
            <a:off x="5204330" y="2406639"/>
            <a:ext cx="6900246" cy="2204903"/>
          </a:xfrm>
          <a:prstGeom prst="rect">
            <a:avLst/>
          </a:prstGeom>
        </p:spPr>
      </p:pic>
    </p:spTree>
    <p:extLst>
      <p:ext uri="{BB962C8B-B14F-4D97-AF65-F5344CB8AC3E}">
        <p14:creationId xmlns:p14="http://schemas.microsoft.com/office/powerpoint/2010/main" val="316771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278CDA-8524-235D-798F-6CDD75F079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9DE887-FAA0-1457-4E7C-72BF31A3DE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054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A2E3A4-55F5-5DEB-C8F2-F8B7D5064C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4881E78-0E25-BF27-53C6-BA7E6AF57235}"/>
              </a:ext>
            </a:extLst>
          </p:cNvPr>
          <p:cNvPicPr>
            <a:picLocks noChangeAspect="1"/>
          </p:cNvPicPr>
          <p:nvPr/>
        </p:nvPicPr>
        <p:blipFill>
          <a:blip r:embed="rId2"/>
          <a:stretch>
            <a:fillRect/>
          </a:stretch>
        </p:blipFill>
        <p:spPr>
          <a:xfrm>
            <a:off x="0" y="29827"/>
            <a:ext cx="12192000" cy="6798346"/>
          </a:xfrm>
          <a:prstGeom prst="rect">
            <a:avLst/>
          </a:prstGeom>
        </p:spPr>
      </p:pic>
    </p:spTree>
    <p:extLst>
      <p:ext uri="{BB962C8B-B14F-4D97-AF65-F5344CB8AC3E}">
        <p14:creationId xmlns:p14="http://schemas.microsoft.com/office/powerpoint/2010/main" val="3316818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149BE92-CC9C-AE9F-AA3C-09926E6ABFA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4E1903-DAA0-1C12-34BE-AA3E466CDCB8}"/>
              </a:ext>
            </a:extLst>
          </p:cNvPr>
          <p:cNvPicPr>
            <a:picLocks noChangeAspect="1"/>
          </p:cNvPicPr>
          <p:nvPr/>
        </p:nvPicPr>
        <p:blipFill>
          <a:blip r:embed="rId4"/>
          <a:srcRect l="6074" t="1999" r="18037" b="1334"/>
          <a:stretch/>
        </p:blipFill>
        <p:spPr>
          <a:xfrm>
            <a:off x="1136215" y="-571501"/>
            <a:ext cx="9820674" cy="7486651"/>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8" name="文本框 10">
            <a:extLst>
              <a:ext uri="{FF2B5EF4-FFF2-40B4-BE49-F238E27FC236}">
                <a16:creationId xmlns:a16="http://schemas.microsoft.com/office/drawing/2014/main" id="{BF80FD7E-F20C-7A95-CDD8-58C6D524EF78}"/>
              </a:ext>
            </a:extLst>
          </p:cNvPr>
          <p:cNvSpPr txBox="1"/>
          <p:nvPr/>
        </p:nvSpPr>
        <p:spPr>
          <a:xfrm>
            <a:off x="1786956" y="1752034"/>
            <a:ext cx="8519192" cy="4455066"/>
          </a:xfrm>
          <a:prstGeom prst="rect">
            <a:avLst/>
          </a:prstGeom>
          <a:gradFill flip="none" rotWithShape="1">
            <a:gsLst>
              <a:gs pos="0">
                <a:srgbClr val="FFA7A7">
                  <a:shade val="30000"/>
                  <a:satMod val="115000"/>
                  <a:lumMod val="79000"/>
                  <a:lumOff val="21000"/>
                </a:srgbClr>
              </a:gs>
              <a:gs pos="50000">
                <a:srgbClr val="FFA7A7">
                  <a:shade val="67500"/>
                  <a:satMod val="115000"/>
                  <a:alpha val="75000"/>
                </a:srgbClr>
              </a:gs>
              <a:gs pos="100000">
                <a:srgbClr val="FFA7A7">
                  <a:shade val="100000"/>
                  <a:satMod val="115000"/>
                  <a:alpha val="54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1. AI-Driven Customer Insights</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Leverage AI &amp; machine learning to analyze customer preferences.</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Use predictive analytics to forecast demand trends.</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2. Strategic Location &amp; Market Expansion</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Optimize restaurant locations based on foot traffic and demographics.</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3. Enhanced Digital Presence &amp; Marketing</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Strengthen social media engagement and influencer collaborations.</a:t>
            </a:r>
          </a:p>
          <a:p>
            <a:pPr marL="0" marR="0" indent="0" algn="just" rtl="0" eaLnBrk="0" fontAlgn="base" latinLnBrk="0" hangingPunct="0">
              <a:lnSpc>
                <a:spcPct val="100000"/>
              </a:lnSpc>
              <a:spcAft>
                <a:spcPts val="300"/>
              </a:spcAft>
            </a:pPr>
            <a:r>
              <a:rPr lang="en-US" sz="1950" b="1" dirty="0">
                <a:solidFill>
                  <a:schemeClr val="tx1"/>
                </a:solidFill>
                <a:latin typeface="Cambria" panose="02040503050406030204" pitchFamily="18" charset="0"/>
                <a:ea typeface="Cambria" panose="02040503050406030204" pitchFamily="18" charset="0"/>
                <a:cs typeface="+mn-cs"/>
              </a:rPr>
              <a:t>4</a:t>
            </a: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Delivery &amp; Service Optimization</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Partner with food delivery platforms to increase market reach.</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Implement AI-based route optimization for faster deliveries.</a:t>
            </a:r>
          </a:p>
          <a:p>
            <a:pPr marL="0" marR="0" indent="0" algn="just" rtl="0" eaLnBrk="0" fontAlgn="base" latinLnBrk="0" hangingPunct="0">
              <a:lnSpc>
                <a:spcPct val="100000"/>
              </a:lnSpc>
              <a:spcAft>
                <a:spcPts val="300"/>
              </a:spcAft>
            </a:pPr>
            <a:r>
              <a:rPr lang="en-US" sz="1950" b="1" dirty="0">
                <a:solidFill>
                  <a:schemeClr val="tx1"/>
                </a:solidFill>
                <a:latin typeface="Cambria" panose="02040503050406030204" pitchFamily="18" charset="0"/>
                <a:ea typeface="Cambria" panose="02040503050406030204" pitchFamily="18" charset="0"/>
                <a:cs typeface="+mn-cs"/>
              </a:rPr>
              <a:t>5</a:t>
            </a: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Data-Driven Menu &amp; Pricing Strategy</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Offer seasonal, region-specific menu items based on demand trends.</a:t>
            </a:r>
          </a:p>
          <a:p>
            <a:pPr marL="0" marR="0" indent="0" algn="just" rtl="0" eaLnBrk="0" fontAlgn="base" latinLnBrk="0" hangingPunct="0">
              <a:lnSpc>
                <a:spcPct val="100000"/>
              </a:lnSpc>
              <a:spcAft>
                <a:spcPts val="300"/>
              </a:spcAft>
            </a:pPr>
            <a:r>
              <a:rPr lang="en-US" sz="1950" b="1" i="0" kern="1200" baseline="0" dirty="0">
                <a:ln>
                  <a:noFill/>
                </a:ln>
                <a:solidFill>
                  <a:schemeClr val="tx1"/>
                </a:solidFill>
                <a:latin typeface="Cambria" panose="02040503050406030204" pitchFamily="18" charset="0"/>
                <a:ea typeface="Cambria" panose="02040503050406030204" pitchFamily="18" charset="0"/>
                <a:cs typeface="+mn-cs"/>
              </a:rPr>
              <a:t>✔ Use customer feedback &amp; dynamic pricing to enhance profitability.</a:t>
            </a:r>
            <a:endParaRPr lang="en-AE" sz="1950" b="1" dirty="0">
              <a:solidFill>
                <a:schemeClr val="tx1"/>
              </a:solidFill>
              <a:latin typeface="Cambria" panose="02040503050406030204" pitchFamily="18" charset="0"/>
              <a:ea typeface="Cambria" panose="02040503050406030204" pitchFamily="18" charset="0"/>
            </a:endParaRPr>
          </a:p>
        </p:txBody>
      </p:sp>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a:extLst>
              <a:ext uri="{FF2B5EF4-FFF2-40B4-BE49-F238E27FC236}">
                <a16:creationId xmlns:a16="http://schemas.microsoft.com/office/drawing/2014/main" id="{794286DD-32FA-87AF-EEDD-A438ECA9C3EA}"/>
              </a:ext>
            </a:extLst>
          </p:cNvPr>
          <p:cNvGrpSpPr/>
          <p:nvPr/>
        </p:nvGrpSpPr>
        <p:grpSpPr>
          <a:xfrm>
            <a:off x="11244116" y="341118"/>
            <a:ext cx="632389" cy="182311"/>
            <a:chOff x="5516310" y="1016950"/>
            <a:chExt cx="474292" cy="136733"/>
          </a:xfrm>
        </p:grpSpPr>
        <p:cxnSp>
          <p:nvCxnSpPr>
            <p:cNvPr id="24" name="直接连接符 23">
              <a:extLst>
                <a:ext uri="{FF2B5EF4-FFF2-40B4-BE49-F238E27FC236}">
                  <a16:creationId xmlns:a16="http://schemas.microsoft.com/office/drawing/2014/main" id="{95F0D03B-264B-6E7D-C43B-4810B8F3EBFF}"/>
                </a:ext>
              </a:extLst>
            </p:cNvPr>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B5571D3-6BBA-328F-47CB-5B86DBF3A30C}"/>
                </a:ext>
              </a:extLst>
            </p:cNvPr>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7E79429C-EB53-FDC9-86FC-23CBD6A512CF}"/>
              </a:ext>
            </a:extLst>
          </p:cNvPr>
          <p:cNvCxnSpPr/>
          <p:nvPr>
            <p:custDataLst>
              <p:tags r:id="rId1"/>
            </p:custDataLst>
          </p:nvPr>
        </p:nvCxnSpPr>
        <p:spPr>
          <a:xfrm>
            <a:off x="300265" y="15264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矩形 40">
            <a:extLst>
              <a:ext uri="{FF2B5EF4-FFF2-40B4-BE49-F238E27FC236}">
                <a16:creationId xmlns:a16="http://schemas.microsoft.com/office/drawing/2014/main" id="{B635CDF1-DB74-C0CF-51E5-E4A9E790E4AC}"/>
              </a:ext>
            </a:extLst>
          </p:cNvPr>
          <p:cNvSpPr/>
          <p:nvPr>
            <p:custDataLst>
              <p:tags r:id="rId2"/>
            </p:custDataLst>
          </p:nvPr>
        </p:nvSpPr>
        <p:spPr>
          <a:xfrm>
            <a:off x="175126" y="139438"/>
            <a:ext cx="5322704" cy="584775"/>
          </a:xfrm>
          <a:prstGeom prst="rect">
            <a:avLst/>
          </a:prstGeom>
          <a:noFill/>
          <a:ln>
            <a:noFill/>
          </a:ln>
        </p:spPr>
        <p:txBody>
          <a:bodyPr wrap="square" rtlCol="0">
            <a:spAutoFit/>
          </a:bodyPr>
          <a:lstStyle/>
          <a:p>
            <a:pPr algn="ctr"/>
            <a:r>
              <a:rPr lang="en-US" altLang="zh-CN"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STRATEGIC INSIGHTS</a:t>
            </a:r>
            <a:endParaRPr lang="zh-CN" altLang="en-US"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spTree>
    <p:extLst>
      <p:ext uri="{BB962C8B-B14F-4D97-AF65-F5344CB8AC3E}">
        <p14:creationId xmlns:p14="http://schemas.microsoft.com/office/powerpoint/2010/main" val="328844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20978B-055F-5B70-1CAB-D827374C74D6}"/>
            </a:ext>
          </a:extLst>
        </p:cNvPr>
        <p:cNvGrpSpPr/>
        <p:nvPr/>
      </p:nvGrpSpPr>
      <p:grpSpPr>
        <a:xfrm>
          <a:off x="0" y="0"/>
          <a:ext cx="0" cy="0"/>
          <a:chOff x="0" y="0"/>
          <a:chExt cx="0" cy="0"/>
        </a:xfrm>
      </p:grpSpPr>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a:extLst>
              <a:ext uri="{FF2B5EF4-FFF2-40B4-BE49-F238E27FC236}">
                <a16:creationId xmlns:a16="http://schemas.microsoft.com/office/drawing/2014/main" id="{D64BD0B0-1E78-2B05-FB9D-6387F2C78CDC}"/>
              </a:ext>
            </a:extLst>
          </p:cNvPr>
          <p:cNvGrpSpPr/>
          <p:nvPr/>
        </p:nvGrpSpPr>
        <p:grpSpPr>
          <a:xfrm>
            <a:off x="11244116" y="341118"/>
            <a:ext cx="632389" cy="182311"/>
            <a:chOff x="5516310" y="1016950"/>
            <a:chExt cx="474292" cy="136733"/>
          </a:xfrm>
        </p:grpSpPr>
        <p:cxnSp>
          <p:nvCxnSpPr>
            <p:cNvPr id="24" name="直接连接符 23">
              <a:extLst>
                <a:ext uri="{FF2B5EF4-FFF2-40B4-BE49-F238E27FC236}">
                  <a16:creationId xmlns:a16="http://schemas.microsoft.com/office/drawing/2014/main" id="{1E48CD26-FE49-389D-9339-4B3ACC1EE659}"/>
                </a:ext>
              </a:extLst>
            </p:cNvPr>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ADBF88E-5AFE-478A-D9A3-19C9AE67D3E8}"/>
                </a:ext>
              </a:extLst>
            </p:cNvPr>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5B46BC20-6244-909F-E2CB-E9A1F92A7906}"/>
              </a:ext>
            </a:extLst>
          </p:cNvPr>
          <p:cNvCxnSpPr/>
          <p:nvPr>
            <p:custDataLst>
              <p:tags r:id="rId1"/>
            </p:custDataLst>
          </p:nvPr>
        </p:nvCxnSpPr>
        <p:spPr>
          <a:xfrm>
            <a:off x="300265" y="25551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矩形 40">
            <a:extLst>
              <a:ext uri="{FF2B5EF4-FFF2-40B4-BE49-F238E27FC236}">
                <a16:creationId xmlns:a16="http://schemas.microsoft.com/office/drawing/2014/main" id="{90B21FB5-51BE-86CE-0E86-F2E15B46134A}"/>
              </a:ext>
            </a:extLst>
          </p:cNvPr>
          <p:cNvSpPr/>
          <p:nvPr>
            <p:custDataLst>
              <p:tags r:id="rId2"/>
            </p:custDataLst>
          </p:nvPr>
        </p:nvSpPr>
        <p:spPr>
          <a:xfrm>
            <a:off x="315495" y="347441"/>
            <a:ext cx="3905384" cy="584775"/>
          </a:xfrm>
          <a:prstGeom prst="rect">
            <a:avLst/>
          </a:prstGeom>
          <a:noFill/>
          <a:ln>
            <a:noFill/>
          </a:ln>
        </p:spPr>
        <p:txBody>
          <a:bodyPr wrap="square" rtlCol="0">
            <a:spAutoFit/>
          </a:bodyPr>
          <a:lstStyle/>
          <a:p>
            <a:pPr algn="ctr"/>
            <a:r>
              <a:rPr lang="en-US" altLang="zh-CN"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KEY TAKEAWAYS</a:t>
            </a:r>
            <a:endParaRPr lang="zh-CN" altLang="en-US"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pic>
        <p:nvPicPr>
          <p:cNvPr id="5" name="Picture 4">
            <a:extLst>
              <a:ext uri="{FF2B5EF4-FFF2-40B4-BE49-F238E27FC236}">
                <a16:creationId xmlns:a16="http://schemas.microsoft.com/office/drawing/2014/main" id="{C38A18F9-E743-6452-BD26-AB77C437AEE3}"/>
              </a:ext>
            </a:extLst>
          </p:cNvPr>
          <p:cNvPicPr>
            <a:picLocks noChangeAspect="1"/>
          </p:cNvPicPr>
          <p:nvPr/>
        </p:nvPicPr>
        <p:blipFill>
          <a:blip r:embed="rId4"/>
          <a:stretch>
            <a:fillRect/>
          </a:stretch>
        </p:blipFill>
        <p:spPr>
          <a:xfrm>
            <a:off x="4256540" y="1092360"/>
            <a:ext cx="7303770" cy="4606607"/>
          </a:xfrm>
          <a:prstGeom prst="rect">
            <a:avLst/>
          </a:prstGeom>
          <a:ln w="34925">
            <a:solidFill>
              <a:srgbClr val="FFFFFF"/>
            </a:solidFill>
          </a:ln>
          <a:effectLst>
            <a:outerShdw blurRad="317500" dir="2700000" algn="ctr">
              <a:srgbClr val="000000">
                <a:alpha val="43000"/>
              </a:srgbClr>
            </a:outerShdw>
            <a:reflection blurRad="12700" stA="30000" endPos="30000" dist="50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7" name="文本框 10">
            <a:extLst>
              <a:ext uri="{FF2B5EF4-FFF2-40B4-BE49-F238E27FC236}">
                <a16:creationId xmlns:a16="http://schemas.microsoft.com/office/drawing/2014/main" id="{DC3CCE6D-ED1F-435C-F27E-C792E9E5A528}"/>
              </a:ext>
            </a:extLst>
          </p:cNvPr>
          <p:cNvSpPr txBox="1"/>
          <p:nvPr/>
        </p:nvSpPr>
        <p:spPr>
          <a:xfrm>
            <a:off x="300265" y="1293143"/>
            <a:ext cx="6280149" cy="442390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marL="0" marR="0" indent="0" algn="just" rtl="0" eaLnBrk="0" fontAlgn="base" latinLnBrk="0" hangingPunct="0">
              <a:spcAft>
                <a:spcPts val="1200"/>
              </a:spcAft>
            </a:pPr>
            <a:r>
              <a:rPr lang="en-US" sz="1900" b="1" i="0" kern="1200" baseline="0" dirty="0">
                <a:ln>
                  <a:noFill/>
                </a:ln>
                <a:solidFill>
                  <a:srgbClr val="FFFFFF"/>
                </a:solidFill>
                <a:effectLst/>
                <a:latin typeface="Cambria" panose="02040503050406030204" pitchFamily="18" charset="0"/>
                <a:ea typeface="Cambria" panose="02040503050406030204" pitchFamily="18" charset="0"/>
                <a:cs typeface="+mn-cs"/>
              </a:rPr>
              <a:t>The restaurant industry is evolving, driven by online service adoption, pricing strategies, and regional cuisine preferences. Our Zomato analysis highlights key trends in market growth, customer demand, and service flexibility. Cities with high online delivery adoption reflect shifting consumer behavior, emphasizing the need for a hybrid dine-in and digital model. Success in this space relies on data-driven decisions, innovation, and a customer-centric approach for sustained growth.</a:t>
            </a:r>
            <a:endParaRPr lang="en-AE" sz="1900" b="1"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782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BB02A57-430E-F2C2-0303-05E97FEF84AF}"/>
            </a:ext>
          </a:extLst>
        </p:cNvPr>
        <p:cNvGrpSpPr/>
        <p:nvPr/>
      </p:nvGrpSpPr>
      <p:grpSpPr>
        <a:xfrm>
          <a:off x="0" y="0"/>
          <a:ext cx="0" cy="0"/>
          <a:chOff x="0" y="0"/>
          <a:chExt cx="0" cy="0"/>
        </a:xfrm>
      </p:grpSpPr>
      <p:pic>
        <p:nvPicPr>
          <p:cNvPr id="1026" name="Picture 2" descr="Zomato | Zoom Backgrounds">
            <a:extLst>
              <a:ext uri="{FF2B5EF4-FFF2-40B4-BE49-F238E27FC236}">
                <a16:creationId xmlns:a16="http://schemas.microsoft.com/office/drawing/2014/main" id="{4F7BE44F-3B21-65DB-6E38-8E04B026267A}"/>
              </a:ext>
            </a:extLst>
          </p:cNvPr>
          <p:cNvPicPr>
            <a:picLocks noChangeAspect="1" noChangeArrowheads="1"/>
          </p:cNvPicPr>
          <p:nvPr/>
        </p:nvPicPr>
        <p:blipFill rotWithShape="1">
          <a:blip r:embed="rId2">
            <a:clrChange>
              <a:clrFrom>
                <a:srgbClr val="040607"/>
              </a:clrFrom>
              <a:clrTo>
                <a:srgbClr val="040607">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13000"/>
          <a:stretch/>
        </p:blipFill>
        <p:spPr bwMode="auto">
          <a:xfrm>
            <a:off x="-3652" y="0"/>
            <a:ext cx="12195652" cy="6858000"/>
          </a:xfrm>
          <a:prstGeom prst="rect">
            <a:avLst/>
          </a:prstGeom>
          <a:pattFill prst="pct25">
            <a:fgClr>
              <a:srgbClr val="C00000"/>
            </a:fgClr>
            <a:bgClr>
              <a:schemeClr val="tx1"/>
            </a:bgClr>
          </a:pattFill>
          <a:ln w="19050" cap="rnd">
            <a:solidFill>
              <a:schemeClr val="tx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96D08C3C-6D66-7A69-9613-7E591653C577}"/>
              </a:ext>
            </a:extLst>
          </p:cNvPr>
          <p:cNvSpPr txBox="1"/>
          <p:nvPr/>
        </p:nvSpPr>
        <p:spPr>
          <a:xfrm>
            <a:off x="-249903" y="3096869"/>
            <a:ext cx="4695399" cy="861774"/>
          </a:xfrm>
          <a:prstGeom prst="rect">
            <a:avLst/>
          </a:prstGeom>
          <a:noFill/>
        </p:spPr>
        <p:txBody>
          <a:bodyPr wrap="square">
            <a:spAutoFit/>
          </a:bodyPr>
          <a:lstStyle/>
          <a:p>
            <a:pPr algn="ctr"/>
            <a:r>
              <a:rPr lang="en-US" sz="5000" dirty="0">
                <a:effectLst>
                  <a:outerShdw blurRad="38100" dist="38100" dir="2700000" algn="tl">
                    <a:srgbClr val="000000">
                      <a:alpha val="43137"/>
                    </a:srgbClr>
                  </a:outerShdw>
                </a:effectLst>
                <a:latin typeface="AdLib WGL4 BT" panose="04040805040B02020603" pitchFamily="82" charset="0"/>
                <a:cs typeface="Bold Italic Art" panose="02010400000000000000" pitchFamily="2" charset="-78"/>
              </a:rPr>
              <a:t>AGENDA</a:t>
            </a:r>
          </a:p>
        </p:txBody>
      </p:sp>
      <p:sp>
        <p:nvSpPr>
          <p:cNvPr id="4" name="矩形 81">
            <a:extLst>
              <a:ext uri="{FF2B5EF4-FFF2-40B4-BE49-F238E27FC236}">
                <a16:creationId xmlns:a16="http://schemas.microsoft.com/office/drawing/2014/main" id="{7230E7EF-7A04-6EDE-952D-9BD0BC665AC6}"/>
              </a:ext>
            </a:extLst>
          </p:cNvPr>
          <p:cNvSpPr/>
          <p:nvPr/>
        </p:nvSpPr>
        <p:spPr>
          <a:xfrm>
            <a:off x="4445496" y="1602464"/>
            <a:ext cx="3338333"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PROJECT</a:t>
            </a:r>
            <a:r>
              <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 </a:t>
            </a:r>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BREIF</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5" name="文本框 83">
            <a:extLst>
              <a:ext uri="{FF2B5EF4-FFF2-40B4-BE49-F238E27FC236}">
                <a16:creationId xmlns:a16="http://schemas.microsoft.com/office/drawing/2014/main" id="{9BCB669E-E4DF-BC35-E25F-56D9D1E77F2A}"/>
              </a:ext>
            </a:extLst>
          </p:cNvPr>
          <p:cNvSpPr txBox="1"/>
          <p:nvPr/>
        </p:nvSpPr>
        <p:spPr>
          <a:xfrm>
            <a:off x="3839960" y="1608083"/>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01</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6" name="矩形 85">
            <a:extLst>
              <a:ext uri="{FF2B5EF4-FFF2-40B4-BE49-F238E27FC236}">
                <a16:creationId xmlns:a16="http://schemas.microsoft.com/office/drawing/2014/main" id="{8CEF22BE-6651-44FA-F42C-11DE721C930F}"/>
              </a:ext>
            </a:extLst>
          </p:cNvPr>
          <p:cNvSpPr/>
          <p:nvPr/>
        </p:nvSpPr>
        <p:spPr>
          <a:xfrm>
            <a:off x="4465816" y="2229014"/>
            <a:ext cx="3338333"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DATA OVERVIEW</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7" name="文本框 87">
            <a:extLst>
              <a:ext uri="{FF2B5EF4-FFF2-40B4-BE49-F238E27FC236}">
                <a16:creationId xmlns:a16="http://schemas.microsoft.com/office/drawing/2014/main" id="{94839D60-5868-54EF-A809-9BF20CF4E499}"/>
              </a:ext>
            </a:extLst>
          </p:cNvPr>
          <p:cNvSpPr txBox="1"/>
          <p:nvPr/>
        </p:nvSpPr>
        <p:spPr>
          <a:xfrm>
            <a:off x="3839960" y="2201079"/>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02</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8" name="矩形 89">
            <a:extLst>
              <a:ext uri="{FF2B5EF4-FFF2-40B4-BE49-F238E27FC236}">
                <a16:creationId xmlns:a16="http://schemas.microsoft.com/office/drawing/2014/main" id="{531A249B-D8DC-F379-E70B-75719DA844C6}"/>
              </a:ext>
            </a:extLst>
          </p:cNvPr>
          <p:cNvSpPr/>
          <p:nvPr/>
        </p:nvSpPr>
        <p:spPr>
          <a:xfrm>
            <a:off x="4445496" y="2831572"/>
            <a:ext cx="4316465"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BUSINESS OBJECTIVES [KPIs]</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9" name="文本框 91">
            <a:extLst>
              <a:ext uri="{FF2B5EF4-FFF2-40B4-BE49-F238E27FC236}">
                <a16:creationId xmlns:a16="http://schemas.microsoft.com/office/drawing/2014/main" id="{2B28004D-E418-2C24-88C5-FC624B9E25F8}"/>
              </a:ext>
            </a:extLst>
          </p:cNvPr>
          <p:cNvSpPr txBox="1"/>
          <p:nvPr/>
        </p:nvSpPr>
        <p:spPr>
          <a:xfrm>
            <a:off x="3819641" y="2803739"/>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03</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10" name="矩形 93">
            <a:extLst>
              <a:ext uri="{FF2B5EF4-FFF2-40B4-BE49-F238E27FC236}">
                <a16:creationId xmlns:a16="http://schemas.microsoft.com/office/drawing/2014/main" id="{59403545-6389-7684-0ED7-3AAE598B70C0}"/>
              </a:ext>
            </a:extLst>
          </p:cNvPr>
          <p:cNvSpPr/>
          <p:nvPr/>
        </p:nvSpPr>
        <p:spPr>
          <a:xfrm>
            <a:off x="4465918" y="3435478"/>
            <a:ext cx="2772705"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EXPLORATION</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11" name="文本框 95">
            <a:extLst>
              <a:ext uri="{FF2B5EF4-FFF2-40B4-BE49-F238E27FC236}">
                <a16:creationId xmlns:a16="http://schemas.microsoft.com/office/drawing/2014/main" id="{2A79DBCF-8C7E-14AC-8C53-392D892F369E}"/>
              </a:ext>
            </a:extLst>
          </p:cNvPr>
          <p:cNvSpPr txBox="1"/>
          <p:nvPr/>
        </p:nvSpPr>
        <p:spPr>
          <a:xfrm>
            <a:off x="3839960" y="3407510"/>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04</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12" name="矩形 93">
            <a:extLst>
              <a:ext uri="{FF2B5EF4-FFF2-40B4-BE49-F238E27FC236}">
                <a16:creationId xmlns:a16="http://schemas.microsoft.com/office/drawing/2014/main" id="{FC9E2FAC-FA37-4AEA-BBDC-9E7B90EF5CD1}"/>
              </a:ext>
            </a:extLst>
          </p:cNvPr>
          <p:cNvSpPr/>
          <p:nvPr/>
        </p:nvSpPr>
        <p:spPr>
          <a:xfrm>
            <a:off x="4465918" y="4059161"/>
            <a:ext cx="3500792"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VISUAL OVERVIEW</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14" name="文本框 95">
            <a:extLst>
              <a:ext uri="{FF2B5EF4-FFF2-40B4-BE49-F238E27FC236}">
                <a16:creationId xmlns:a16="http://schemas.microsoft.com/office/drawing/2014/main" id="{63AA07F4-8261-2CF4-A71D-F99654396FB5}"/>
              </a:ext>
            </a:extLst>
          </p:cNvPr>
          <p:cNvSpPr txBox="1"/>
          <p:nvPr/>
        </p:nvSpPr>
        <p:spPr>
          <a:xfrm>
            <a:off x="3839960" y="4031193"/>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05</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15" name="矩形 93">
            <a:extLst>
              <a:ext uri="{FF2B5EF4-FFF2-40B4-BE49-F238E27FC236}">
                <a16:creationId xmlns:a16="http://schemas.microsoft.com/office/drawing/2014/main" id="{CC773226-28B5-1D3D-740A-2CDBC94CC0D7}"/>
              </a:ext>
            </a:extLst>
          </p:cNvPr>
          <p:cNvSpPr/>
          <p:nvPr/>
        </p:nvSpPr>
        <p:spPr>
          <a:xfrm>
            <a:off x="4465918" y="4698185"/>
            <a:ext cx="4083722"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STRATEGIC INSIGHTS</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16" name="文本框 95">
            <a:extLst>
              <a:ext uri="{FF2B5EF4-FFF2-40B4-BE49-F238E27FC236}">
                <a16:creationId xmlns:a16="http://schemas.microsoft.com/office/drawing/2014/main" id="{C79B229F-FE27-A344-D21B-D78AB6B78F9F}"/>
              </a:ext>
            </a:extLst>
          </p:cNvPr>
          <p:cNvSpPr txBox="1"/>
          <p:nvPr/>
        </p:nvSpPr>
        <p:spPr>
          <a:xfrm>
            <a:off x="3839960" y="4670217"/>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06</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
        <p:nvSpPr>
          <p:cNvPr id="17" name="矩形 93">
            <a:extLst>
              <a:ext uri="{FF2B5EF4-FFF2-40B4-BE49-F238E27FC236}">
                <a16:creationId xmlns:a16="http://schemas.microsoft.com/office/drawing/2014/main" id="{65AF8EAD-7255-D142-C98F-6BD74AB26E97}"/>
              </a:ext>
            </a:extLst>
          </p:cNvPr>
          <p:cNvSpPr/>
          <p:nvPr/>
        </p:nvSpPr>
        <p:spPr>
          <a:xfrm>
            <a:off x="4465918" y="5354131"/>
            <a:ext cx="4083722" cy="477054"/>
          </a:xfrm>
          <a:prstGeom prst="rect">
            <a:avLst/>
          </a:prstGeom>
          <a:noFill/>
          <a:ln>
            <a:noFill/>
          </a:ln>
        </p:spPr>
        <p:txBody>
          <a:bodyPr wrap="square" rtlCol="0">
            <a:spAutoFit/>
          </a:bodyPr>
          <a:lstStyle/>
          <a:p>
            <a:r>
              <a:rPr lang="en-US" altLang="zh-CN"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rPr>
              <a:t>KEY TAKEAWAYS</a:t>
            </a:r>
            <a:endParaRPr lang="zh-CN" altLang="en-US" sz="2500" dirty="0">
              <a:ln w="38100">
                <a:noFill/>
              </a:ln>
              <a:gradFill>
                <a:gsLst>
                  <a:gs pos="0">
                    <a:srgbClr val="FCC490"/>
                  </a:gs>
                  <a:gs pos="100000">
                    <a:srgbClr val="FCC896"/>
                  </a:gs>
                </a:gsLst>
                <a:lin ang="0" scaled="1"/>
              </a:gradFill>
              <a:latin typeface="Segoe UI" panose="020B0502040204020203" pitchFamily="34" charset="0"/>
              <a:ea typeface="+mj-ea"/>
              <a:cs typeface="Segoe UI" panose="020B0502040204020203" pitchFamily="34" charset="0"/>
              <a:sym typeface="+mn-lt"/>
            </a:endParaRPr>
          </a:p>
        </p:txBody>
      </p:sp>
      <p:sp>
        <p:nvSpPr>
          <p:cNvPr id="18" name="文本框 95">
            <a:extLst>
              <a:ext uri="{FF2B5EF4-FFF2-40B4-BE49-F238E27FC236}">
                <a16:creationId xmlns:a16="http://schemas.microsoft.com/office/drawing/2014/main" id="{97DE260E-5276-1986-CBB0-8E6341660624}"/>
              </a:ext>
            </a:extLst>
          </p:cNvPr>
          <p:cNvSpPr txBox="1"/>
          <p:nvPr/>
        </p:nvSpPr>
        <p:spPr>
          <a:xfrm>
            <a:off x="3839960" y="5326163"/>
            <a:ext cx="755809" cy="477054"/>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rPr>
              <a:t>07</a:t>
            </a:r>
            <a:endParaRPr lang="zh-CN" altLang="en-US" sz="2500" spc="0" dirty="0">
              <a:gradFill>
                <a:gsLst>
                  <a:gs pos="0">
                    <a:srgbClr val="FCC490"/>
                  </a:gs>
                  <a:gs pos="100000">
                    <a:srgbClr val="FCC896"/>
                  </a:gs>
                </a:gsLst>
                <a:lin ang="0" scaled="1"/>
              </a:gra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382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2" name="组合 6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11244116" y="341118"/>
            <a:ext cx="632389" cy="182311"/>
            <a:chOff x="5516310" y="1016950"/>
            <a:chExt cx="474292" cy="136733"/>
          </a:xfrm>
        </p:grpSpPr>
        <p:cxnSp>
          <p:nvCxnSpPr>
            <p:cNvPr id="63" name="直接连接符 62"/>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539780" y="4053488"/>
            <a:ext cx="5635640" cy="1631216"/>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0" marR="0" lvl="0" indent="0" algn="just" defTabSz="914400" rtl="0" eaLnBrk="0" fontAlgn="base" latinLnBrk="0" hangingPunct="0">
              <a:lnSpc>
                <a:spcPct val="100000"/>
              </a:lnSpc>
              <a:spcBef>
                <a:spcPct val="0"/>
              </a:spcBef>
              <a:spcAft>
                <a:spcPts val="1200"/>
              </a:spcAft>
              <a:buClrTx/>
              <a:buSzTx/>
              <a:tabLst/>
            </a:pPr>
            <a:r>
              <a:rPr kumimoji="0" lang="en-US" altLang="en-US" sz="18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This project focuses on analyzing restaurant data from Zomato to uncover key trends and patterns in the food industry.</a:t>
            </a:r>
          </a:p>
          <a:p>
            <a:pPr marL="0" marR="0" lvl="0" indent="0" algn="just" defTabSz="914400" rtl="0" eaLnBrk="0" fontAlgn="base" latinLnBrk="0" hangingPunct="0">
              <a:lnSpc>
                <a:spcPct val="100000"/>
              </a:lnSpc>
              <a:spcBef>
                <a:spcPct val="0"/>
              </a:spcBef>
              <a:spcAft>
                <a:spcPts val="1200"/>
              </a:spcAft>
              <a:buClrTx/>
              <a:buSzTx/>
              <a:tabLst/>
            </a:pPr>
            <a:r>
              <a:rPr kumimoji="0" lang="en-US" altLang="en-US" sz="18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It showcases the use of Excel, SQL, and BI tools such as Power BI and Tableau for data analysis and visualization.</a:t>
            </a:r>
          </a:p>
        </p:txBody>
      </p:sp>
      <p:sp>
        <p:nvSpPr>
          <p:cNvPr id="41" name="矩形 40"/>
          <p:cNvSpPr/>
          <p:nvPr>
            <p:custDataLst>
              <p:tags r:id="rId1"/>
            </p:custDataLst>
          </p:nvPr>
        </p:nvSpPr>
        <p:spPr>
          <a:xfrm>
            <a:off x="340802" y="402289"/>
            <a:ext cx="3787987" cy="584775"/>
          </a:xfrm>
          <a:prstGeom prst="rect">
            <a:avLst/>
          </a:prstGeom>
          <a:noFill/>
          <a:ln>
            <a:noFill/>
          </a:ln>
        </p:spPr>
        <p:txBody>
          <a:bodyPr wrap="square" rtlCol="0">
            <a:spAutoFit/>
          </a:bodyPr>
          <a:lstStyle/>
          <a:p>
            <a:pPr algn="ctr"/>
            <a:r>
              <a:rPr lang="en-US" altLang="zh-CN"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PROJECT BRIEF</a:t>
            </a:r>
            <a:endParaRPr lang="zh-CN" altLang="en-US"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cxnSp>
        <p:nvCxnSpPr>
          <p:cNvPr id="8" name="直接连接符 7"/>
          <p:cNvCxnSpPr/>
          <p:nvPr>
            <p:custDataLst>
              <p:tags r:id="rId2"/>
            </p:custDataLst>
          </p:nvPr>
        </p:nvCxnSpPr>
        <p:spPr>
          <a:xfrm>
            <a:off x="300265" y="34695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096A1D9-9A39-E718-581B-C7D40FBDBDD2}"/>
              </a:ext>
            </a:extLst>
          </p:cNvPr>
          <p:cNvPicPr>
            <a:picLocks noChangeAspect="1"/>
          </p:cNvPicPr>
          <p:nvPr/>
        </p:nvPicPr>
        <p:blipFill>
          <a:blip r:embed="rId4"/>
          <a:stretch>
            <a:fillRect/>
          </a:stretch>
        </p:blipFill>
        <p:spPr>
          <a:xfrm>
            <a:off x="619201" y="1348537"/>
            <a:ext cx="5476799" cy="2704951"/>
          </a:xfrm>
          <a:prstGeom prst="rect">
            <a:avLst/>
          </a:prstGeom>
        </p:spPr>
      </p:pic>
      <p:sp>
        <p:nvSpPr>
          <p:cNvPr id="14" name="文本框 39">
            <a:extLst>
              <a:ext uri="{FF2B5EF4-FFF2-40B4-BE49-F238E27FC236}">
                <a16:creationId xmlns:a16="http://schemas.microsoft.com/office/drawing/2014/main" id="{5AC14811-A28B-B947-31EA-65EF0D749C91}"/>
              </a:ext>
            </a:extLst>
          </p:cNvPr>
          <p:cNvSpPr txBox="1"/>
          <p:nvPr/>
        </p:nvSpPr>
        <p:spPr>
          <a:xfrm>
            <a:off x="6240865" y="1233855"/>
            <a:ext cx="5635640" cy="4585871"/>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eaLnBrk="0" fontAlgn="base" hangingPunct="0">
              <a:spcBef>
                <a:spcPct val="0"/>
              </a:spcBef>
              <a:spcAft>
                <a:spcPts val="1200"/>
              </a:spcAft>
            </a:pPr>
            <a:r>
              <a:rPr lang="en-US" altLang="en-US" sz="1800" dirty="0">
                <a:solidFill>
                  <a:schemeClr val="bg1"/>
                </a:solidFill>
                <a:latin typeface="DengXian Light" panose="02010600030101010101" pitchFamily="2" charset="-122"/>
                <a:ea typeface="DengXian Light" panose="02010600030101010101" pitchFamily="2" charset="-122"/>
              </a:rPr>
              <a:t>Used Excel functions to extract and count data based on specific criteria, and used PivotTables, </a:t>
            </a:r>
            <a:r>
              <a:rPr lang="en-US" altLang="en-US" sz="1800" dirty="0" err="1">
                <a:solidFill>
                  <a:schemeClr val="bg1"/>
                </a:solidFill>
                <a:latin typeface="DengXian Light" panose="02010600030101010101" pitchFamily="2" charset="-122"/>
                <a:ea typeface="DengXian Light" panose="02010600030101010101" pitchFamily="2" charset="-122"/>
              </a:rPr>
              <a:t>PivotCharts</a:t>
            </a:r>
            <a:r>
              <a:rPr lang="en-US" altLang="en-US" sz="1800" dirty="0">
                <a:solidFill>
                  <a:schemeClr val="bg1"/>
                </a:solidFill>
                <a:latin typeface="DengXian Light" panose="02010600030101010101" pitchFamily="2" charset="-122"/>
                <a:ea typeface="DengXian Light" panose="02010600030101010101" pitchFamily="2" charset="-122"/>
              </a:rPr>
              <a:t> to summarize the data.</a:t>
            </a:r>
          </a:p>
          <a:p>
            <a:pPr eaLnBrk="0" fontAlgn="base" hangingPunct="0">
              <a:spcBef>
                <a:spcPct val="0"/>
              </a:spcBef>
              <a:spcAft>
                <a:spcPts val="1200"/>
              </a:spcAft>
            </a:pPr>
            <a:r>
              <a:rPr lang="en-US" sz="1800" dirty="0">
                <a:solidFill>
                  <a:schemeClr val="bg1"/>
                </a:solidFill>
                <a:latin typeface="DengXian Light" panose="02010600030101010101" pitchFamily="2" charset="-122"/>
                <a:ea typeface="DengXian Light" panose="02010600030101010101" pitchFamily="2" charset="-122"/>
              </a:rPr>
              <a:t>For the SQL Part, the queries have been created according to the given questions.</a:t>
            </a:r>
          </a:p>
          <a:p>
            <a:pPr eaLnBrk="0" fontAlgn="base" hangingPunct="0">
              <a:spcBef>
                <a:spcPct val="0"/>
              </a:spcBef>
              <a:spcAft>
                <a:spcPts val="1200"/>
              </a:spcAft>
            </a:pPr>
            <a:r>
              <a:rPr lang="en-US" sz="1800" dirty="0">
                <a:solidFill>
                  <a:schemeClr val="bg1"/>
                </a:solidFill>
                <a:latin typeface="DengXian Light" panose="02010600030101010101" pitchFamily="2" charset="-122"/>
                <a:ea typeface="DengXian Light" panose="02010600030101010101" pitchFamily="2" charset="-122"/>
              </a:rPr>
              <a:t>For better interactive dashboards, used Power BI with help of data modeling, </a:t>
            </a:r>
            <a:r>
              <a:rPr lang="en-US" sz="1800" dirty="0" err="1">
                <a:solidFill>
                  <a:schemeClr val="bg1"/>
                </a:solidFill>
                <a:latin typeface="DengXian Light" panose="02010600030101010101" pitchFamily="2" charset="-122"/>
                <a:ea typeface="DengXian Light" panose="02010600030101010101" pitchFamily="2" charset="-122"/>
              </a:rPr>
              <a:t>dax</a:t>
            </a:r>
            <a:r>
              <a:rPr lang="en-US" sz="1800" dirty="0">
                <a:solidFill>
                  <a:schemeClr val="bg1"/>
                </a:solidFill>
                <a:latin typeface="DengXian Light" panose="02010600030101010101" pitchFamily="2" charset="-122"/>
                <a:ea typeface="DengXian Light" panose="02010600030101010101" pitchFamily="2" charset="-122"/>
              </a:rPr>
              <a:t> formulas and Tableau with help of data blending to combine data and provided valuable insights into restaurant industry trends related to location, opening trends, ratings, and cost range.</a:t>
            </a:r>
          </a:p>
          <a:p>
            <a:pPr eaLnBrk="0" fontAlgn="base" hangingPunct="0">
              <a:spcBef>
                <a:spcPct val="0"/>
              </a:spcBef>
              <a:spcAft>
                <a:spcPts val="1200"/>
              </a:spcAft>
            </a:pPr>
            <a:r>
              <a:rPr lang="en-US" sz="1800" dirty="0">
                <a:solidFill>
                  <a:schemeClr val="bg1"/>
                </a:solidFill>
                <a:latin typeface="DengXian Light" panose="02010600030101010101" pitchFamily="2" charset="-122"/>
                <a:ea typeface="DengXian Light" panose="02010600030101010101" pitchFamily="2" charset="-122"/>
              </a:rPr>
              <a:t>The project also explores restaurant growth over time, tracking openings by year, quarter, and month.</a:t>
            </a:r>
          </a:p>
          <a:p>
            <a:pPr algn="just" eaLnBrk="0" fontAlgn="base" hangingPunct="0">
              <a:spcBef>
                <a:spcPct val="0"/>
              </a:spcBef>
              <a:spcAft>
                <a:spcPts val="1200"/>
              </a:spcAft>
            </a:pPr>
            <a:r>
              <a:rPr lang="en-US" sz="1800" dirty="0">
                <a:solidFill>
                  <a:schemeClr val="bg1"/>
                </a:solidFill>
                <a:latin typeface="DengXian Light" panose="02010600030101010101" pitchFamily="2" charset="-122"/>
                <a:ea typeface="DengXian Light" panose="02010600030101010101" pitchFamily="2" charset="-122"/>
              </a:rPr>
              <a:t>Through interactive dashboards, users can filter and compare data dynamically for deeper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4061461" y="1157019"/>
            <a:ext cx="4099561" cy="4700057"/>
            <a:chOff x="2770762" y="754818"/>
            <a:chExt cx="3677550" cy="4121982"/>
          </a:xfrm>
        </p:grpSpPr>
        <p:sp>
          <p:nvSpPr>
            <p:cNvPr id="15" name="椭圆 14"/>
            <p:cNvSpPr/>
            <p:nvPr/>
          </p:nvSpPr>
          <p:spPr>
            <a:xfrm>
              <a:off x="3073512" y="1317321"/>
              <a:ext cx="2996977" cy="2996977"/>
            </a:xfrm>
            <a:prstGeom prst="ellipse">
              <a:avLst/>
            </a:prstGeom>
            <a:gradFill flip="none" rotWithShape="1">
              <a:gsLst>
                <a:gs pos="51000">
                  <a:schemeClr val="accent1">
                    <a:lumMod val="20000"/>
                    <a:lumOff val="80000"/>
                    <a:alpha val="0"/>
                  </a:schemeClr>
                </a:gs>
                <a:gs pos="100000">
                  <a:schemeClr val="accent1"/>
                </a:gs>
              </a:gsLst>
              <a:path path="circle">
                <a:fillToRect l="50000" t="50000" r="50000" b="50000"/>
              </a:path>
              <a:tileRect/>
            </a:gradFill>
            <a:ln w="25400" cap="flat" cmpd="sng" algn="ctr">
              <a:noFill/>
              <a:prstDash val="solid"/>
              <a:miter lim="800000"/>
            </a:ln>
            <a:effectLst/>
          </p:spPr>
          <p:txBody>
            <a:bodyPr rtlCol="0" anchor="ctr"/>
            <a:lstStyle/>
            <a:p>
              <a:pPr algn="ctr">
                <a:defRPr/>
              </a:pPr>
              <a:endParaRPr lang="zh-CN" altLang="en-US" sz="2400"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6" name="椭圆 15"/>
            <p:cNvSpPr/>
            <p:nvPr/>
          </p:nvSpPr>
          <p:spPr>
            <a:xfrm>
              <a:off x="2770762" y="754818"/>
              <a:ext cx="3677550" cy="4121982"/>
            </a:xfrm>
            <a:prstGeom prst="ellipse">
              <a:avLst/>
            </a:prstGeom>
            <a:noFill/>
            <a:ln w="12700" cap="flat" cmpd="sng" algn="ctr">
              <a:gradFill flip="none" rotWithShape="1">
                <a:gsLst>
                  <a:gs pos="0">
                    <a:schemeClr val="accent1"/>
                  </a:gs>
                  <a:gs pos="93000">
                    <a:schemeClr val="accent1">
                      <a:alpha val="0"/>
                    </a:schemeClr>
                  </a:gs>
                  <a:gs pos="7000">
                    <a:schemeClr val="accent1">
                      <a:alpha val="0"/>
                    </a:schemeClr>
                  </a:gs>
                  <a:gs pos="100000">
                    <a:schemeClr val="accent1"/>
                  </a:gs>
                </a:gsLst>
                <a:lin ang="0" scaled="1"/>
                <a:tileRect/>
              </a:gradFill>
              <a:prstDash val="solid"/>
              <a:miter lim="800000"/>
            </a:ln>
            <a:effectLst/>
          </p:spPr>
          <p:txBody>
            <a:bodyPr rtlCol="0" anchor="ctr"/>
            <a:lstStyle/>
            <a:p>
              <a:pPr algn="ctr">
                <a:defRPr/>
              </a:pPr>
              <a:endParaRPr lang="zh-CN" altLang="en-US" sz="2400"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7" name="椭圆 16"/>
            <p:cNvSpPr/>
            <p:nvPr/>
          </p:nvSpPr>
          <p:spPr>
            <a:xfrm>
              <a:off x="3611705" y="1853543"/>
              <a:ext cx="1920590" cy="1920591"/>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sz="2800" dirty="0">
                <a:cs typeface="Philosopher" panose="00000500000000000000" charset="0"/>
              </a:endParaRPr>
            </a:p>
          </p:txBody>
        </p:sp>
      </p:grpSp>
      <p:sp>
        <p:nvSpPr>
          <p:cNvPr id="42" name="矩形 41"/>
          <p:cNvSpPr/>
          <p:nvPr/>
        </p:nvSpPr>
        <p:spPr>
          <a:xfrm>
            <a:off x="4894962" y="2996443"/>
            <a:ext cx="2486028" cy="954107"/>
          </a:xfrm>
          <a:prstGeom prst="rect">
            <a:avLst/>
          </a:prstGeom>
          <a:noFill/>
          <a:ln>
            <a:noFill/>
          </a:ln>
        </p:spPr>
        <p:txBody>
          <a:bodyPr wrap="square" rtlCol="0">
            <a:spAutoFit/>
          </a:bodyPr>
          <a:lstStyle/>
          <a:p>
            <a:pPr algn="ctr"/>
            <a:r>
              <a:rPr lang="en-US" altLang="zh-CN" sz="28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DATA OVERVIEW</a:t>
            </a:r>
            <a:endParaRPr lang="zh-CN" altLang="en-US" sz="28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grpSp>
        <p:nvGrpSpPr>
          <p:cNvPr id="41" name="组合 40"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11244116" y="341118"/>
            <a:ext cx="632389" cy="182311"/>
            <a:chOff x="5516310" y="1016950"/>
            <a:chExt cx="474292" cy="136733"/>
          </a:xfrm>
        </p:grpSpPr>
        <p:cxnSp>
          <p:nvCxnSpPr>
            <p:cNvPr id="43" name="直接连接符 42"/>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12" name="文本框 39">
            <a:extLst>
              <a:ext uri="{FF2B5EF4-FFF2-40B4-BE49-F238E27FC236}">
                <a16:creationId xmlns:a16="http://schemas.microsoft.com/office/drawing/2014/main" id="{D6F5BAD1-BB25-4485-5E11-ADE785C5DBA2}"/>
              </a:ext>
            </a:extLst>
          </p:cNvPr>
          <p:cNvSpPr txBox="1"/>
          <p:nvPr/>
        </p:nvSpPr>
        <p:spPr>
          <a:xfrm>
            <a:off x="359615" y="1172641"/>
            <a:ext cx="3606428" cy="1938992"/>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0" marR="0" lvl="0" indent="0" algn="just" defTabSz="914400" rtl="0" eaLnBrk="0" fontAlgn="base" latinLnBrk="0" hangingPunct="0">
              <a:lnSpc>
                <a:spcPct val="100000"/>
              </a:lnSpc>
              <a:spcBef>
                <a:spcPct val="0"/>
              </a:spcBef>
              <a:spcAft>
                <a:spcPts val="1200"/>
              </a:spcAft>
              <a:buClrTx/>
              <a:buSzTx/>
              <a:tabLst/>
            </a:pPr>
            <a:r>
              <a:rPr kumimoji="0" lang="en-US" altLang="en-US" sz="20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The dataset consists of restaurant details across multiple countries, including attributes like location, cuisine type, pricing, ratings, and service availability.</a:t>
            </a:r>
          </a:p>
        </p:txBody>
      </p:sp>
      <p:sp>
        <p:nvSpPr>
          <p:cNvPr id="13" name="文本框 39">
            <a:extLst>
              <a:ext uri="{FF2B5EF4-FFF2-40B4-BE49-F238E27FC236}">
                <a16:creationId xmlns:a16="http://schemas.microsoft.com/office/drawing/2014/main" id="{4CE22177-3FBD-E8A2-6DAB-0DED6AB448A6}"/>
              </a:ext>
            </a:extLst>
          </p:cNvPr>
          <p:cNvSpPr txBox="1"/>
          <p:nvPr/>
        </p:nvSpPr>
        <p:spPr>
          <a:xfrm>
            <a:off x="8183605" y="1172641"/>
            <a:ext cx="3816423" cy="1938992"/>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0" marR="0" lvl="0" indent="0" algn="just" defTabSz="914400" rtl="0" eaLnBrk="0" fontAlgn="base" latinLnBrk="0" hangingPunct="0">
              <a:lnSpc>
                <a:spcPct val="100000"/>
              </a:lnSpc>
              <a:spcBef>
                <a:spcPct val="0"/>
              </a:spcBef>
              <a:spcAft>
                <a:spcPts val="1200"/>
              </a:spcAft>
              <a:buClrTx/>
              <a:buSzTx/>
              <a:tabLst/>
            </a:pPr>
            <a:r>
              <a:rPr kumimoji="0" lang="en-US" altLang="en-US" sz="20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It includes key fields such as Restaurant ID, Name, City, Country, Average Rating, Votes, Price Range, Online Delivery Availability, and Table Booking Status.</a:t>
            </a:r>
          </a:p>
        </p:txBody>
      </p:sp>
      <p:sp>
        <p:nvSpPr>
          <p:cNvPr id="14" name="文本框 39">
            <a:extLst>
              <a:ext uri="{FF2B5EF4-FFF2-40B4-BE49-F238E27FC236}">
                <a16:creationId xmlns:a16="http://schemas.microsoft.com/office/drawing/2014/main" id="{44D812DD-4EC2-3C62-46F5-59EDD086520E}"/>
              </a:ext>
            </a:extLst>
          </p:cNvPr>
          <p:cNvSpPr txBox="1"/>
          <p:nvPr/>
        </p:nvSpPr>
        <p:spPr>
          <a:xfrm>
            <a:off x="215539" y="4246192"/>
            <a:ext cx="3942313" cy="1938992"/>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eaLnBrk="0" fontAlgn="base" hangingPunct="0">
              <a:spcBef>
                <a:spcPct val="0"/>
              </a:spcBef>
              <a:spcAft>
                <a:spcPts val="1200"/>
              </a:spcAft>
            </a:pPr>
            <a:r>
              <a:rPr kumimoji="0" lang="en-US" altLang="en-US" sz="20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The data allows for comprehensive analysis of restaurant distribution, and customer preferences, </a:t>
            </a:r>
            <a:r>
              <a:rPr lang="en-US" sz="2000" dirty="0">
                <a:solidFill>
                  <a:schemeClr val="bg1"/>
                </a:solidFill>
                <a:latin typeface="DengXian Light" panose="02010600030101010101" pitchFamily="2" charset="-122"/>
                <a:ea typeface="DengXian Light" panose="02010600030101010101" pitchFamily="2" charset="-122"/>
              </a:rPr>
              <a:t>such as online delivery adoption, table booking availability, and average restaurant ratings, cost and votes .</a:t>
            </a:r>
          </a:p>
        </p:txBody>
      </p:sp>
      <p:sp>
        <p:nvSpPr>
          <p:cNvPr id="20" name="文本框 39">
            <a:extLst>
              <a:ext uri="{FF2B5EF4-FFF2-40B4-BE49-F238E27FC236}">
                <a16:creationId xmlns:a16="http://schemas.microsoft.com/office/drawing/2014/main" id="{46777CC1-E140-679D-6BBA-1A31B816C01F}"/>
              </a:ext>
            </a:extLst>
          </p:cNvPr>
          <p:cNvSpPr txBox="1"/>
          <p:nvPr/>
        </p:nvSpPr>
        <p:spPr>
          <a:xfrm>
            <a:off x="8183605" y="4112444"/>
            <a:ext cx="3736703" cy="2246769"/>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eaLnBrk="0" fontAlgn="base" hangingPunct="0">
              <a:spcBef>
                <a:spcPct val="0"/>
              </a:spcBef>
              <a:spcAft>
                <a:spcPts val="1200"/>
              </a:spcAft>
            </a:pPr>
            <a:r>
              <a:rPr lang="en-US" sz="2000" dirty="0">
                <a:solidFill>
                  <a:schemeClr val="bg1"/>
                </a:solidFill>
                <a:latin typeface="DengXian Light" panose="02010600030101010101" pitchFamily="2" charset="-122"/>
                <a:ea typeface="DengXian Light" panose="02010600030101010101" pitchFamily="2" charset="-122"/>
              </a:rPr>
              <a:t>A cost segmentation approach categorize restaurants into affordability buckets, providing insights into pricing trends. </a:t>
            </a:r>
            <a:r>
              <a:rPr kumimoji="0" lang="en-US" altLang="en-US" sz="2000" b="0" i="0" u="none" strike="noStrike" cap="none" normalizeH="0" baseline="0" dirty="0">
                <a:ln>
                  <a:noFill/>
                </a:ln>
                <a:solidFill>
                  <a:schemeClr val="bg1"/>
                </a:solidFill>
                <a:effectLst/>
                <a:latin typeface="DengXian Light" panose="02010600030101010101" pitchFamily="2" charset="-122"/>
                <a:ea typeface="DengXian Light" panose="02010600030101010101" pitchFamily="2" charset="-122"/>
              </a:rPr>
              <a:t>Additionally time-based data helps track restaurant growth over different periods.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组合 7"/>
          <p:cNvGrpSpPr/>
          <p:nvPr/>
        </p:nvGrpSpPr>
        <p:grpSpPr>
          <a:xfrm>
            <a:off x="1869934" y="1163179"/>
            <a:ext cx="759416" cy="217066"/>
            <a:chOff x="1938412" y="1893055"/>
            <a:chExt cx="640080" cy="247756"/>
          </a:xfrm>
        </p:grpSpPr>
        <p:cxnSp>
          <p:nvCxnSpPr>
            <p:cNvPr id="6" name="直接箭头连接符 5"/>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4909" y="1067882"/>
            <a:ext cx="2546403" cy="1338611"/>
            <a:chOff x="-33682" y="2337406"/>
            <a:chExt cx="1909802" cy="1003958"/>
          </a:xfrm>
        </p:grpSpPr>
        <p:sp>
          <p:nvSpPr>
            <p:cNvPr id="2" name="矩形: 圆角 1"/>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accent1"/>
                  </a:solidFill>
                  <a:latin typeface="+mj-ea"/>
                  <a:ea typeface="+mj-ea"/>
                  <a:cs typeface="Philosopher" panose="00000500000000000000" charset="0"/>
                </a:rPr>
                <a:t>01</a:t>
              </a:r>
            </a:p>
          </p:txBody>
        </p:sp>
        <p:sp>
          <p:nvSpPr>
            <p:cNvPr id="27" name="文本框 26"/>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Identifies the country with the highest number of restaurants.</a:t>
              </a:r>
              <a:endParaRPr lang="zh-CN" altLang="en-US" sz="1400" dirty="0">
                <a:solidFill>
                  <a:schemeClr val="bg1"/>
                </a:solidFill>
              </a:endParaRPr>
            </a:p>
          </p:txBody>
        </p:sp>
        <p:sp>
          <p:nvSpPr>
            <p:cNvPr id="28" name="文本框 27"/>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Leading Country </a:t>
              </a:r>
              <a:endParaRPr lang="zh-CN" altLang="en-US" sz="1500" b="1" dirty="0">
                <a:cs typeface="Philosopher" panose="00000500000000000000" charset="0"/>
              </a:endParaRPr>
            </a:p>
          </p:txBody>
        </p:sp>
      </p:grpSp>
      <p:grpSp>
        <p:nvGrpSpPr>
          <p:cNvPr id="40" name="组合 3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11244116" y="341118"/>
            <a:ext cx="632389" cy="182311"/>
            <a:chOff x="5516310" y="1016950"/>
            <a:chExt cx="474292" cy="136733"/>
          </a:xfrm>
        </p:grpSpPr>
        <p:cxnSp>
          <p:nvCxnSpPr>
            <p:cNvPr id="41" name="直接连接符 40"/>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custDataLst>
              <p:tags r:id="rId1"/>
            </p:custDataLst>
          </p:nvPr>
        </p:nvCxnSpPr>
        <p:spPr>
          <a:xfrm>
            <a:off x="300265" y="166477"/>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 name="矩形 40">
            <a:extLst>
              <a:ext uri="{FF2B5EF4-FFF2-40B4-BE49-F238E27FC236}">
                <a16:creationId xmlns:a16="http://schemas.microsoft.com/office/drawing/2014/main" id="{A4666A97-BF55-7897-6DE5-7B0A0FF81319}"/>
              </a:ext>
            </a:extLst>
          </p:cNvPr>
          <p:cNvSpPr/>
          <p:nvPr>
            <p:custDataLst>
              <p:tags r:id="rId2"/>
            </p:custDataLst>
          </p:nvPr>
        </p:nvSpPr>
        <p:spPr>
          <a:xfrm>
            <a:off x="357969" y="261819"/>
            <a:ext cx="6008537" cy="523220"/>
          </a:xfrm>
          <a:prstGeom prst="rect">
            <a:avLst/>
          </a:prstGeom>
          <a:noFill/>
          <a:ln>
            <a:noFill/>
          </a:ln>
        </p:spPr>
        <p:txBody>
          <a:bodyPr wrap="square" rtlCol="0">
            <a:spAutoFit/>
          </a:bodyPr>
          <a:lstStyle/>
          <a:p>
            <a:pPr algn="ctr"/>
            <a:r>
              <a:rPr lang="en-US" altLang="zh-CN" sz="28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BUSINESS OBJECTIVES [KPIs]</a:t>
            </a:r>
            <a:endParaRPr lang="zh-CN" altLang="en-US" sz="28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grpSp>
        <p:nvGrpSpPr>
          <p:cNvPr id="69" name="组合 15">
            <a:extLst>
              <a:ext uri="{FF2B5EF4-FFF2-40B4-BE49-F238E27FC236}">
                <a16:creationId xmlns:a16="http://schemas.microsoft.com/office/drawing/2014/main" id="{F93D9393-38A2-426C-F51C-228F3522AE42}"/>
              </a:ext>
            </a:extLst>
          </p:cNvPr>
          <p:cNvGrpSpPr/>
          <p:nvPr/>
        </p:nvGrpSpPr>
        <p:grpSpPr>
          <a:xfrm>
            <a:off x="2329026" y="1077393"/>
            <a:ext cx="2546403" cy="1338611"/>
            <a:chOff x="-33682" y="2337406"/>
            <a:chExt cx="1909802" cy="1003958"/>
          </a:xfrm>
        </p:grpSpPr>
        <p:sp>
          <p:nvSpPr>
            <p:cNvPr id="70" name="矩形: 圆角 1">
              <a:extLst>
                <a:ext uri="{FF2B5EF4-FFF2-40B4-BE49-F238E27FC236}">
                  <a16:creationId xmlns:a16="http://schemas.microsoft.com/office/drawing/2014/main" id="{413F5AA9-AC55-40F4-3E90-F87AC052FD57}"/>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02</a:t>
              </a:r>
            </a:p>
          </p:txBody>
        </p:sp>
        <p:sp>
          <p:nvSpPr>
            <p:cNvPr id="71" name="文本框 26">
              <a:extLst>
                <a:ext uri="{FF2B5EF4-FFF2-40B4-BE49-F238E27FC236}">
                  <a16:creationId xmlns:a16="http://schemas.microsoft.com/office/drawing/2014/main" id="{930C90EB-2146-163B-EAAD-6A54488830E9}"/>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Total number of restaurants available in the dataset.</a:t>
              </a:r>
              <a:endParaRPr lang="zh-CN" altLang="en-US" sz="1400" dirty="0">
                <a:solidFill>
                  <a:schemeClr val="bg1"/>
                </a:solidFill>
              </a:endParaRPr>
            </a:p>
          </p:txBody>
        </p:sp>
        <p:sp>
          <p:nvSpPr>
            <p:cNvPr id="72" name="文本框 27">
              <a:extLst>
                <a:ext uri="{FF2B5EF4-FFF2-40B4-BE49-F238E27FC236}">
                  <a16:creationId xmlns:a16="http://schemas.microsoft.com/office/drawing/2014/main" id="{F877229A-F90D-EC37-182D-9D5FD85F45C9}"/>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Restaurant Presence</a:t>
              </a:r>
              <a:endParaRPr lang="zh-CN" altLang="en-US" sz="1500" b="1" dirty="0">
                <a:cs typeface="Philosopher" panose="00000500000000000000" charset="0"/>
              </a:endParaRPr>
            </a:p>
          </p:txBody>
        </p:sp>
      </p:grpSp>
      <p:grpSp>
        <p:nvGrpSpPr>
          <p:cNvPr id="73" name="组合 7">
            <a:extLst>
              <a:ext uri="{FF2B5EF4-FFF2-40B4-BE49-F238E27FC236}">
                <a16:creationId xmlns:a16="http://schemas.microsoft.com/office/drawing/2014/main" id="{D22C14C3-DA3F-708B-CAEB-3E89CF943C51}"/>
              </a:ext>
            </a:extLst>
          </p:cNvPr>
          <p:cNvGrpSpPr/>
          <p:nvPr/>
        </p:nvGrpSpPr>
        <p:grpSpPr>
          <a:xfrm>
            <a:off x="6629792" y="1172690"/>
            <a:ext cx="759416" cy="217066"/>
            <a:chOff x="1938412" y="1893055"/>
            <a:chExt cx="640080" cy="247756"/>
          </a:xfrm>
        </p:grpSpPr>
        <p:cxnSp>
          <p:nvCxnSpPr>
            <p:cNvPr id="74" name="直接箭头连接符 5">
              <a:extLst>
                <a:ext uri="{FF2B5EF4-FFF2-40B4-BE49-F238E27FC236}">
                  <a16:creationId xmlns:a16="http://schemas.microsoft.com/office/drawing/2014/main" id="{DFC9EF5E-6106-60B7-8838-DF2F6B2DE34F}"/>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5" name="直接箭头连接符 14">
              <a:extLst>
                <a:ext uri="{FF2B5EF4-FFF2-40B4-BE49-F238E27FC236}">
                  <a16:creationId xmlns:a16="http://schemas.microsoft.com/office/drawing/2014/main" id="{2B2D5F81-7D21-BFB6-7BA3-6006F02BE7B7}"/>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接箭头连接符 16">
              <a:extLst>
                <a:ext uri="{FF2B5EF4-FFF2-40B4-BE49-F238E27FC236}">
                  <a16:creationId xmlns:a16="http://schemas.microsoft.com/office/drawing/2014/main" id="{4F0C66B1-7CB6-625E-B2B5-C02377B81BE4}"/>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 name="组合 15">
            <a:extLst>
              <a:ext uri="{FF2B5EF4-FFF2-40B4-BE49-F238E27FC236}">
                <a16:creationId xmlns:a16="http://schemas.microsoft.com/office/drawing/2014/main" id="{DDD33716-99B8-9FC7-B168-7B00818BDEC0}"/>
              </a:ext>
            </a:extLst>
          </p:cNvPr>
          <p:cNvGrpSpPr/>
          <p:nvPr/>
        </p:nvGrpSpPr>
        <p:grpSpPr>
          <a:xfrm>
            <a:off x="4623509" y="1077393"/>
            <a:ext cx="2546403" cy="1338611"/>
            <a:chOff x="-33682" y="2337406"/>
            <a:chExt cx="1909802" cy="1003958"/>
          </a:xfrm>
        </p:grpSpPr>
        <p:sp>
          <p:nvSpPr>
            <p:cNvPr id="78" name="矩形: 圆角 1">
              <a:extLst>
                <a:ext uri="{FF2B5EF4-FFF2-40B4-BE49-F238E27FC236}">
                  <a16:creationId xmlns:a16="http://schemas.microsoft.com/office/drawing/2014/main" id="{02F9FF24-99A7-3351-6E8A-B56D7E47DE1C}"/>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03</a:t>
              </a:r>
            </a:p>
          </p:txBody>
        </p:sp>
        <p:sp>
          <p:nvSpPr>
            <p:cNvPr id="79" name="文本框 26">
              <a:extLst>
                <a:ext uri="{FF2B5EF4-FFF2-40B4-BE49-F238E27FC236}">
                  <a16:creationId xmlns:a16="http://schemas.microsoft.com/office/drawing/2014/main" id="{8C1F4E51-0E99-69CE-CE0F-E84A39694201}"/>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Percentage of restaurants offering table reservations.</a:t>
              </a:r>
              <a:endParaRPr lang="zh-CN" altLang="en-US" sz="1400" dirty="0">
                <a:solidFill>
                  <a:schemeClr val="bg1"/>
                </a:solidFill>
              </a:endParaRPr>
            </a:p>
          </p:txBody>
        </p:sp>
        <p:sp>
          <p:nvSpPr>
            <p:cNvPr id="80" name="文本框 27">
              <a:extLst>
                <a:ext uri="{FF2B5EF4-FFF2-40B4-BE49-F238E27FC236}">
                  <a16:creationId xmlns:a16="http://schemas.microsoft.com/office/drawing/2014/main" id="{4D170450-704B-3B1F-C537-6F359EB314AC}"/>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Table Reservation</a:t>
              </a:r>
              <a:endParaRPr lang="zh-CN" altLang="en-US" sz="1500" b="1" dirty="0">
                <a:cs typeface="Philosopher" panose="00000500000000000000" charset="0"/>
              </a:endParaRPr>
            </a:p>
          </p:txBody>
        </p:sp>
      </p:grpSp>
      <p:grpSp>
        <p:nvGrpSpPr>
          <p:cNvPr id="81" name="组合 15">
            <a:extLst>
              <a:ext uri="{FF2B5EF4-FFF2-40B4-BE49-F238E27FC236}">
                <a16:creationId xmlns:a16="http://schemas.microsoft.com/office/drawing/2014/main" id="{DE348508-31F9-21F0-0A9D-C581DE1FA55C}"/>
              </a:ext>
            </a:extLst>
          </p:cNvPr>
          <p:cNvGrpSpPr/>
          <p:nvPr/>
        </p:nvGrpSpPr>
        <p:grpSpPr>
          <a:xfrm>
            <a:off x="6921797" y="1055002"/>
            <a:ext cx="2643316" cy="1359878"/>
            <a:chOff x="-106367" y="2337406"/>
            <a:chExt cx="1982487" cy="1019909"/>
          </a:xfrm>
        </p:grpSpPr>
        <p:sp>
          <p:nvSpPr>
            <p:cNvPr id="82" name="矩形: 圆角 1">
              <a:extLst>
                <a:ext uri="{FF2B5EF4-FFF2-40B4-BE49-F238E27FC236}">
                  <a16:creationId xmlns:a16="http://schemas.microsoft.com/office/drawing/2014/main" id="{E171AD02-7916-02F6-6B04-E919BEC6BB1D}"/>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04</a:t>
              </a:r>
            </a:p>
          </p:txBody>
        </p:sp>
        <p:sp>
          <p:nvSpPr>
            <p:cNvPr id="83" name="文本框 26">
              <a:extLst>
                <a:ext uri="{FF2B5EF4-FFF2-40B4-BE49-F238E27FC236}">
                  <a16:creationId xmlns:a16="http://schemas.microsoft.com/office/drawing/2014/main" id="{D9605D52-A814-0945-AF7E-B1E9CA15D7CA}"/>
                </a:ext>
              </a:extLst>
            </p:cNvPr>
            <p:cNvSpPr txBox="1"/>
            <p:nvPr/>
          </p:nvSpPr>
          <p:spPr>
            <a:xfrm>
              <a:off x="-106367" y="2828371"/>
              <a:ext cx="1982487" cy="52894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Percentage of restaurants providing online delivery services.</a:t>
              </a:r>
              <a:endParaRPr lang="zh-CN" altLang="en-US" sz="1400" dirty="0">
                <a:solidFill>
                  <a:schemeClr val="bg1"/>
                </a:solidFill>
              </a:endParaRPr>
            </a:p>
          </p:txBody>
        </p:sp>
        <p:sp>
          <p:nvSpPr>
            <p:cNvPr id="84" name="文本框 27">
              <a:extLst>
                <a:ext uri="{FF2B5EF4-FFF2-40B4-BE49-F238E27FC236}">
                  <a16:creationId xmlns:a16="http://schemas.microsoft.com/office/drawing/2014/main" id="{16FADADB-E70E-30D5-6A9F-1D59311E6134}"/>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Online Delivery</a:t>
              </a:r>
              <a:endParaRPr lang="zh-CN" altLang="en-US" sz="1500" b="1" dirty="0">
                <a:cs typeface="Philosopher" panose="00000500000000000000" charset="0"/>
              </a:endParaRPr>
            </a:p>
          </p:txBody>
        </p:sp>
      </p:grpSp>
      <p:grpSp>
        <p:nvGrpSpPr>
          <p:cNvPr id="85" name="组合 7">
            <a:extLst>
              <a:ext uri="{FF2B5EF4-FFF2-40B4-BE49-F238E27FC236}">
                <a16:creationId xmlns:a16="http://schemas.microsoft.com/office/drawing/2014/main" id="{76DCD60E-4405-E34F-8DE5-3E6F8E142D55}"/>
              </a:ext>
            </a:extLst>
          </p:cNvPr>
          <p:cNvGrpSpPr/>
          <p:nvPr/>
        </p:nvGrpSpPr>
        <p:grpSpPr>
          <a:xfrm>
            <a:off x="1892794" y="2958790"/>
            <a:ext cx="759416" cy="217066"/>
            <a:chOff x="1938412" y="1893055"/>
            <a:chExt cx="640080" cy="247756"/>
          </a:xfrm>
        </p:grpSpPr>
        <p:cxnSp>
          <p:nvCxnSpPr>
            <p:cNvPr id="86" name="直接箭头连接符 5">
              <a:extLst>
                <a:ext uri="{FF2B5EF4-FFF2-40B4-BE49-F238E27FC236}">
                  <a16:creationId xmlns:a16="http://schemas.microsoft.com/office/drawing/2014/main" id="{862C70D4-688D-CEDE-AFF0-774C6E51CEA3}"/>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直接箭头连接符 14">
              <a:extLst>
                <a:ext uri="{FF2B5EF4-FFF2-40B4-BE49-F238E27FC236}">
                  <a16:creationId xmlns:a16="http://schemas.microsoft.com/office/drawing/2014/main" id="{186D5A2B-ED1D-4F9D-04D2-D4DDF7237D88}"/>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接箭头连接符 16">
              <a:extLst>
                <a:ext uri="{FF2B5EF4-FFF2-40B4-BE49-F238E27FC236}">
                  <a16:creationId xmlns:a16="http://schemas.microsoft.com/office/drawing/2014/main" id="{7FFA3762-7E5E-C949-9A8F-9CE7DA5FEF4A}"/>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89" name="组合 15">
            <a:extLst>
              <a:ext uri="{FF2B5EF4-FFF2-40B4-BE49-F238E27FC236}">
                <a16:creationId xmlns:a16="http://schemas.microsoft.com/office/drawing/2014/main" id="{95DA89AF-2493-9B1E-2762-DD377439FB11}"/>
              </a:ext>
            </a:extLst>
          </p:cNvPr>
          <p:cNvGrpSpPr/>
          <p:nvPr/>
        </p:nvGrpSpPr>
        <p:grpSpPr>
          <a:xfrm>
            <a:off x="-44909" y="2863493"/>
            <a:ext cx="2546403" cy="1338611"/>
            <a:chOff x="-33682" y="2337406"/>
            <a:chExt cx="1909802" cy="1003958"/>
          </a:xfrm>
        </p:grpSpPr>
        <p:sp>
          <p:nvSpPr>
            <p:cNvPr id="90" name="矩形: 圆角 1">
              <a:extLst>
                <a:ext uri="{FF2B5EF4-FFF2-40B4-BE49-F238E27FC236}">
                  <a16:creationId xmlns:a16="http://schemas.microsoft.com/office/drawing/2014/main" id="{408E4D7B-7EDF-30C6-6CB7-5B06B7DC9F1D}"/>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06</a:t>
              </a:r>
            </a:p>
          </p:txBody>
        </p:sp>
        <p:sp>
          <p:nvSpPr>
            <p:cNvPr id="91" name="文本框 26">
              <a:extLst>
                <a:ext uri="{FF2B5EF4-FFF2-40B4-BE49-F238E27FC236}">
                  <a16:creationId xmlns:a16="http://schemas.microsoft.com/office/drawing/2014/main" id="{8F6CF2FD-D944-55B9-1768-5FFBB73AD0C0}"/>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Average number of votes per restaurant, indicating popularity.</a:t>
              </a:r>
            </a:p>
          </p:txBody>
        </p:sp>
        <p:sp>
          <p:nvSpPr>
            <p:cNvPr id="92" name="文本框 27">
              <a:extLst>
                <a:ext uri="{FF2B5EF4-FFF2-40B4-BE49-F238E27FC236}">
                  <a16:creationId xmlns:a16="http://schemas.microsoft.com/office/drawing/2014/main" id="{E02EE49F-1C09-3CF6-2BC6-26A502240BCB}"/>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User Engagement</a:t>
              </a:r>
              <a:endParaRPr lang="zh-CN" altLang="en-US" sz="1500" b="1" dirty="0">
                <a:cs typeface="Philosopher" panose="00000500000000000000" charset="0"/>
              </a:endParaRPr>
            </a:p>
          </p:txBody>
        </p:sp>
      </p:grpSp>
      <p:grpSp>
        <p:nvGrpSpPr>
          <p:cNvPr id="93" name="组合 15">
            <a:extLst>
              <a:ext uri="{FF2B5EF4-FFF2-40B4-BE49-F238E27FC236}">
                <a16:creationId xmlns:a16="http://schemas.microsoft.com/office/drawing/2014/main" id="{367DC5AB-9CC3-7BE3-1731-130A0D7ADB3B}"/>
              </a:ext>
            </a:extLst>
          </p:cNvPr>
          <p:cNvGrpSpPr/>
          <p:nvPr/>
        </p:nvGrpSpPr>
        <p:grpSpPr>
          <a:xfrm>
            <a:off x="2329026" y="2873004"/>
            <a:ext cx="2546403" cy="1338611"/>
            <a:chOff x="-33682" y="2337406"/>
            <a:chExt cx="1909802" cy="1003958"/>
          </a:xfrm>
        </p:grpSpPr>
        <p:sp>
          <p:nvSpPr>
            <p:cNvPr id="94" name="矩形: 圆角 1">
              <a:extLst>
                <a:ext uri="{FF2B5EF4-FFF2-40B4-BE49-F238E27FC236}">
                  <a16:creationId xmlns:a16="http://schemas.microsoft.com/office/drawing/2014/main" id="{1EC8B891-9F29-1643-79C7-EB26D18EF0A4}"/>
                </a:ext>
              </a:extLst>
            </p:cNvPr>
            <p:cNvSpPr/>
            <p:nvPr/>
          </p:nvSpPr>
          <p:spPr>
            <a:xfrm>
              <a:off x="47274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07</a:t>
              </a:r>
            </a:p>
          </p:txBody>
        </p:sp>
        <p:sp>
          <p:nvSpPr>
            <p:cNvPr id="95" name="文本框 26">
              <a:extLst>
                <a:ext uri="{FF2B5EF4-FFF2-40B4-BE49-F238E27FC236}">
                  <a16:creationId xmlns:a16="http://schemas.microsoft.com/office/drawing/2014/main" id="{C876649F-5C42-5CE8-9414-6888C48AB972}"/>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Average cost for two people across all restaurants.</a:t>
              </a:r>
              <a:endParaRPr lang="zh-CN" altLang="en-US" sz="1400" dirty="0">
                <a:solidFill>
                  <a:schemeClr val="bg1"/>
                </a:solidFill>
              </a:endParaRPr>
            </a:p>
          </p:txBody>
        </p:sp>
        <p:sp>
          <p:nvSpPr>
            <p:cNvPr id="96" name="文本框 27">
              <a:extLst>
                <a:ext uri="{FF2B5EF4-FFF2-40B4-BE49-F238E27FC236}">
                  <a16:creationId xmlns:a16="http://schemas.microsoft.com/office/drawing/2014/main" id="{EA74E8A7-BDB6-025E-D224-E8BDC5D60D52}"/>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Dining Affordability</a:t>
              </a:r>
              <a:endParaRPr lang="zh-CN" altLang="en-US" sz="1500" b="1" dirty="0">
                <a:cs typeface="Philosopher" panose="00000500000000000000" charset="0"/>
              </a:endParaRPr>
            </a:p>
          </p:txBody>
        </p:sp>
      </p:grpSp>
      <p:grpSp>
        <p:nvGrpSpPr>
          <p:cNvPr id="97" name="组合 7">
            <a:extLst>
              <a:ext uri="{FF2B5EF4-FFF2-40B4-BE49-F238E27FC236}">
                <a16:creationId xmlns:a16="http://schemas.microsoft.com/office/drawing/2014/main" id="{D6690DAD-158F-F5DF-0C2A-F275BB7C3D32}"/>
              </a:ext>
            </a:extLst>
          </p:cNvPr>
          <p:cNvGrpSpPr/>
          <p:nvPr/>
        </p:nvGrpSpPr>
        <p:grpSpPr>
          <a:xfrm>
            <a:off x="6618362" y="2968301"/>
            <a:ext cx="759416" cy="217066"/>
            <a:chOff x="1938412" y="1893055"/>
            <a:chExt cx="640080" cy="247756"/>
          </a:xfrm>
        </p:grpSpPr>
        <p:cxnSp>
          <p:nvCxnSpPr>
            <p:cNvPr id="98" name="直接箭头连接符 5">
              <a:extLst>
                <a:ext uri="{FF2B5EF4-FFF2-40B4-BE49-F238E27FC236}">
                  <a16:creationId xmlns:a16="http://schemas.microsoft.com/office/drawing/2014/main" id="{4F020424-A6DF-433A-8E73-B4558A4CCF6B}"/>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接箭头连接符 14">
              <a:extLst>
                <a:ext uri="{FF2B5EF4-FFF2-40B4-BE49-F238E27FC236}">
                  <a16:creationId xmlns:a16="http://schemas.microsoft.com/office/drawing/2014/main" id="{A784C798-B43D-5E67-6887-91CC96D93551}"/>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直接箭头连接符 16">
              <a:extLst>
                <a:ext uri="{FF2B5EF4-FFF2-40B4-BE49-F238E27FC236}">
                  <a16:creationId xmlns:a16="http://schemas.microsoft.com/office/drawing/2014/main" id="{755FD09C-7764-798C-7ABD-0698A13D177E}"/>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1" name="组合 15">
            <a:extLst>
              <a:ext uri="{FF2B5EF4-FFF2-40B4-BE49-F238E27FC236}">
                <a16:creationId xmlns:a16="http://schemas.microsoft.com/office/drawing/2014/main" id="{75153BC0-087D-5B22-C576-FC5656CA42BD}"/>
              </a:ext>
            </a:extLst>
          </p:cNvPr>
          <p:cNvGrpSpPr/>
          <p:nvPr/>
        </p:nvGrpSpPr>
        <p:grpSpPr>
          <a:xfrm>
            <a:off x="4623509" y="2873004"/>
            <a:ext cx="2546403" cy="1338611"/>
            <a:chOff x="-33682" y="2337406"/>
            <a:chExt cx="1909802" cy="1003958"/>
          </a:xfrm>
        </p:grpSpPr>
        <p:sp>
          <p:nvSpPr>
            <p:cNvPr id="102" name="矩形: 圆角 1">
              <a:extLst>
                <a:ext uri="{FF2B5EF4-FFF2-40B4-BE49-F238E27FC236}">
                  <a16:creationId xmlns:a16="http://schemas.microsoft.com/office/drawing/2014/main" id="{375F3280-A2C6-7D4B-1254-BA80D2279FC0}"/>
                </a:ext>
              </a:extLst>
            </p:cNvPr>
            <p:cNvSpPr/>
            <p:nvPr/>
          </p:nvSpPr>
          <p:spPr>
            <a:xfrm>
              <a:off x="532755"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08</a:t>
              </a:r>
            </a:p>
          </p:txBody>
        </p:sp>
        <p:sp>
          <p:nvSpPr>
            <p:cNvPr id="103" name="文本框 26">
              <a:extLst>
                <a:ext uri="{FF2B5EF4-FFF2-40B4-BE49-F238E27FC236}">
                  <a16:creationId xmlns:a16="http://schemas.microsoft.com/office/drawing/2014/main" id="{4545FE0B-768A-4492-0198-7753AC3B3CC1}"/>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Highlights the cities with the most restaurants.</a:t>
              </a:r>
              <a:endParaRPr lang="zh-CN" altLang="en-US" sz="1400" dirty="0">
                <a:solidFill>
                  <a:schemeClr val="bg1"/>
                </a:solidFill>
              </a:endParaRPr>
            </a:p>
          </p:txBody>
        </p:sp>
        <p:sp>
          <p:nvSpPr>
            <p:cNvPr id="104" name="文本框 27">
              <a:extLst>
                <a:ext uri="{FF2B5EF4-FFF2-40B4-BE49-F238E27FC236}">
                  <a16:creationId xmlns:a16="http://schemas.microsoft.com/office/drawing/2014/main" id="{E13B591C-845A-CAA3-540B-D69FCA4750CE}"/>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Top Cities</a:t>
              </a:r>
              <a:endParaRPr lang="zh-CN" altLang="en-US" sz="1500" b="1" dirty="0">
                <a:cs typeface="Philosopher" panose="00000500000000000000" charset="0"/>
              </a:endParaRPr>
            </a:p>
          </p:txBody>
        </p:sp>
      </p:grpSp>
      <p:grpSp>
        <p:nvGrpSpPr>
          <p:cNvPr id="105" name="组合 15">
            <a:extLst>
              <a:ext uri="{FF2B5EF4-FFF2-40B4-BE49-F238E27FC236}">
                <a16:creationId xmlns:a16="http://schemas.microsoft.com/office/drawing/2014/main" id="{1D7D59B1-A8CA-C220-FFC5-D552128C2F2B}"/>
              </a:ext>
            </a:extLst>
          </p:cNvPr>
          <p:cNvGrpSpPr/>
          <p:nvPr/>
        </p:nvGrpSpPr>
        <p:grpSpPr>
          <a:xfrm>
            <a:off x="6997444" y="2882514"/>
            <a:ext cx="2546403" cy="1338612"/>
            <a:chOff x="-33682" y="2337406"/>
            <a:chExt cx="1909802" cy="1003959"/>
          </a:xfrm>
        </p:grpSpPr>
        <p:sp>
          <p:nvSpPr>
            <p:cNvPr id="106" name="矩形: 圆角 1">
              <a:extLst>
                <a:ext uri="{FF2B5EF4-FFF2-40B4-BE49-F238E27FC236}">
                  <a16:creationId xmlns:a16="http://schemas.microsoft.com/office/drawing/2014/main" id="{0A6A59ED-73D8-110B-41E1-A139CAC451CA}"/>
                </a:ext>
              </a:extLst>
            </p:cNvPr>
            <p:cNvSpPr/>
            <p:nvPr/>
          </p:nvSpPr>
          <p:spPr>
            <a:xfrm>
              <a:off x="524182"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09</a:t>
              </a:r>
            </a:p>
          </p:txBody>
        </p:sp>
        <p:sp>
          <p:nvSpPr>
            <p:cNvPr id="107" name="文本框 26">
              <a:extLst>
                <a:ext uri="{FF2B5EF4-FFF2-40B4-BE49-F238E27FC236}">
                  <a16:creationId xmlns:a16="http://schemas.microsoft.com/office/drawing/2014/main" id="{008EF4A0-9726-3CAE-969D-E19AC750B2C1}"/>
                </a:ext>
              </a:extLst>
            </p:cNvPr>
            <p:cNvSpPr txBox="1"/>
            <p:nvPr/>
          </p:nvSpPr>
          <p:spPr>
            <a:xfrm>
              <a:off x="-33682" y="2812421"/>
              <a:ext cx="1909802" cy="52894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Categorizes restaurants into affordability segments.</a:t>
              </a:r>
              <a:endParaRPr lang="zh-CN" altLang="en-US" sz="1400" dirty="0">
                <a:solidFill>
                  <a:schemeClr val="bg1"/>
                </a:solidFill>
              </a:endParaRPr>
            </a:p>
          </p:txBody>
        </p:sp>
        <p:sp>
          <p:nvSpPr>
            <p:cNvPr id="108" name="文本框 27">
              <a:extLst>
                <a:ext uri="{FF2B5EF4-FFF2-40B4-BE49-F238E27FC236}">
                  <a16:creationId xmlns:a16="http://schemas.microsoft.com/office/drawing/2014/main" id="{DC49BAC8-9749-A36B-5B33-7930076FF671}"/>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Pricing Analysis</a:t>
              </a:r>
              <a:endParaRPr lang="zh-CN" altLang="en-US" sz="1500" b="1" dirty="0">
                <a:cs typeface="Philosopher" panose="00000500000000000000" charset="0"/>
              </a:endParaRPr>
            </a:p>
          </p:txBody>
        </p:sp>
      </p:grpSp>
      <p:grpSp>
        <p:nvGrpSpPr>
          <p:cNvPr id="109" name="组合 7">
            <a:extLst>
              <a:ext uri="{FF2B5EF4-FFF2-40B4-BE49-F238E27FC236}">
                <a16:creationId xmlns:a16="http://schemas.microsoft.com/office/drawing/2014/main" id="{6452FB33-9468-E804-AD05-90985F0EB954}"/>
              </a:ext>
            </a:extLst>
          </p:cNvPr>
          <p:cNvGrpSpPr/>
          <p:nvPr/>
        </p:nvGrpSpPr>
        <p:grpSpPr>
          <a:xfrm>
            <a:off x="1789924" y="4665462"/>
            <a:ext cx="759416" cy="217066"/>
            <a:chOff x="1938412" y="1893055"/>
            <a:chExt cx="640080" cy="247756"/>
          </a:xfrm>
        </p:grpSpPr>
        <p:cxnSp>
          <p:nvCxnSpPr>
            <p:cNvPr id="110" name="直接箭头连接符 5">
              <a:extLst>
                <a:ext uri="{FF2B5EF4-FFF2-40B4-BE49-F238E27FC236}">
                  <a16:creationId xmlns:a16="http://schemas.microsoft.com/office/drawing/2014/main" id="{D24F6086-448B-8BB9-D31A-7F07FBF81014}"/>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直接箭头连接符 14">
              <a:extLst>
                <a:ext uri="{FF2B5EF4-FFF2-40B4-BE49-F238E27FC236}">
                  <a16:creationId xmlns:a16="http://schemas.microsoft.com/office/drawing/2014/main" id="{A830776A-5042-8764-B8AD-F7429F27B796}"/>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2" name="直接箭头连接符 16">
              <a:extLst>
                <a:ext uri="{FF2B5EF4-FFF2-40B4-BE49-F238E27FC236}">
                  <a16:creationId xmlns:a16="http://schemas.microsoft.com/office/drawing/2014/main" id="{E58696BF-5D3C-665D-589F-AFDAC741D618}"/>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组合 15">
            <a:extLst>
              <a:ext uri="{FF2B5EF4-FFF2-40B4-BE49-F238E27FC236}">
                <a16:creationId xmlns:a16="http://schemas.microsoft.com/office/drawing/2014/main" id="{C858B82F-F2ED-EA94-8300-5BAEE4359E3E}"/>
              </a:ext>
            </a:extLst>
          </p:cNvPr>
          <p:cNvGrpSpPr/>
          <p:nvPr/>
        </p:nvGrpSpPr>
        <p:grpSpPr>
          <a:xfrm>
            <a:off x="-44908" y="4570164"/>
            <a:ext cx="2445208" cy="1661776"/>
            <a:chOff x="-33682" y="2337406"/>
            <a:chExt cx="1909802" cy="1246332"/>
          </a:xfrm>
        </p:grpSpPr>
        <p:sp>
          <p:nvSpPr>
            <p:cNvPr id="114" name="矩形: 圆角 1">
              <a:extLst>
                <a:ext uri="{FF2B5EF4-FFF2-40B4-BE49-F238E27FC236}">
                  <a16:creationId xmlns:a16="http://schemas.microsoft.com/office/drawing/2014/main" id="{9003C1BA-609C-E29B-2283-467E1A0C56E7}"/>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11</a:t>
              </a:r>
            </a:p>
          </p:txBody>
        </p:sp>
        <p:sp>
          <p:nvSpPr>
            <p:cNvPr id="115" name="文本框 26">
              <a:extLst>
                <a:ext uri="{FF2B5EF4-FFF2-40B4-BE49-F238E27FC236}">
                  <a16:creationId xmlns:a16="http://schemas.microsoft.com/office/drawing/2014/main" id="{E2264EC7-7961-F455-D9B0-26A1080FDDD0}"/>
                </a:ext>
              </a:extLst>
            </p:cNvPr>
            <p:cNvSpPr txBox="1"/>
            <p:nvPr/>
          </p:nvSpPr>
          <p:spPr>
            <a:xfrm>
              <a:off x="-33682" y="2812421"/>
              <a:ext cx="1909802" cy="77131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Identifies the most popular cuisines based on restaurant count.</a:t>
              </a:r>
              <a:endParaRPr lang="zh-CN" altLang="en-US" sz="1400" dirty="0">
                <a:solidFill>
                  <a:schemeClr val="bg1"/>
                </a:solidFill>
              </a:endParaRPr>
            </a:p>
          </p:txBody>
        </p:sp>
        <p:sp>
          <p:nvSpPr>
            <p:cNvPr id="116" name="文本框 27">
              <a:extLst>
                <a:ext uri="{FF2B5EF4-FFF2-40B4-BE49-F238E27FC236}">
                  <a16:creationId xmlns:a16="http://schemas.microsoft.com/office/drawing/2014/main" id="{5C2D598C-EE29-9EB0-08E4-BBE6460906F3}"/>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Top Cuisines</a:t>
              </a:r>
              <a:endParaRPr lang="zh-CN" altLang="en-US" sz="1500" b="1" dirty="0">
                <a:cs typeface="Philosopher" panose="00000500000000000000" charset="0"/>
              </a:endParaRPr>
            </a:p>
          </p:txBody>
        </p:sp>
      </p:grpSp>
      <p:grpSp>
        <p:nvGrpSpPr>
          <p:cNvPr id="117" name="组合 15">
            <a:extLst>
              <a:ext uri="{FF2B5EF4-FFF2-40B4-BE49-F238E27FC236}">
                <a16:creationId xmlns:a16="http://schemas.microsoft.com/office/drawing/2014/main" id="{91F36550-4C19-B1F3-FEB7-0F7BBFF9BE4F}"/>
              </a:ext>
            </a:extLst>
          </p:cNvPr>
          <p:cNvGrpSpPr/>
          <p:nvPr/>
        </p:nvGrpSpPr>
        <p:grpSpPr>
          <a:xfrm>
            <a:off x="2157576" y="4579675"/>
            <a:ext cx="2546403" cy="1661776"/>
            <a:chOff x="-33682" y="2337406"/>
            <a:chExt cx="1909802" cy="1246332"/>
          </a:xfrm>
        </p:grpSpPr>
        <p:sp>
          <p:nvSpPr>
            <p:cNvPr id="118" name="矩形: 圆角 1">
              <a:extLst>
                <a:ext uri="{FF2B5EF4-FFF2-40B4-BE49-F238E27FC236}">
                  <a16:creationId xmlns:a16="http://schemas.microsoft.com/office/drawing/2014/main" id="{959A028D-B469-DAB6-1107-2E7C64C0C8C5}"/>
                </a:ext>
              </a:extLst>
            </p:cNvPr>
            <p:cNvSpPr/>
            <p:nvPr/>
          </p:nvSpPr>
          <p:spPr>
            <a:xfrm>
              <a:off x="54132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12</a:t>
              </a:r>
            </a:p>
          </p:txBody>
        </p:sp>
        <p:sp>
          <p:nvSpPr>
            <p:cNvPr id="119" name="文本框 26">
              <a:extLst>
                <a:ext uri="{FF2B5EF4-FFF2-40B4-BE49-F238E27FC236}">
                  <a16:creationId xmlns:a16="http://schemas.microsoft.com/office/drawing/2014/main" id="{38495EFD-276C-4873-51A4-DC7E44CB6561}"/>
                </a:ext>
              </a:extLst>
            </p:cNvPr>
            <p:cNvSpPr txBox="1"/>
            <p:nvPr/>
          </p:nvSpPr>
          <p:spPr>
            <a:xfrm>
              <a:off x="-33682" y="2812421"/>
              <a:ext cx="1909802" cy="77131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Shows how restaurants are distributed across different rating levels (1-2, 2-3, 3-4, 4-5)</a:t>
              </a:r>
              <a:endParaRPr lang="zh-CN" altLang="en-US" sz="1400" dirty="0">
                <a:solidFill>
                  <a:schemeClr val="bg1"/>
                </a:solidFill>
              </a:endParaRPr>
            </a:p>
          </p:txBody>
        </p:sp>
        <p:sp>
          <p:nvSpPr>
            <p:cNvPr id="120" name="文本框 27">
              <a:extLst>
                <a:ext uri="{FF2B5EF4-FFF2-40B4-BE49-F238E27FC236}">
                  <a16:creationId xmlns:a16="http://schemas.microsoft.com/office/drawing/2014/main" id="{AF2CDEB4-F206-652B-F6B2-D3EFE467811C}"/>
                </a:ext>
              </a:extLst>
            </p:cNvPr>
            <p:cNvSpPr txBox="1"/>
            <p:nvPr/>
          </p:nvSpPr>
          <p:spPr>
            <a:xfrm>
              <a:off x="12712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Rating Distribution</a:t>
              </a:r>
              <a:endParaRPr lang="zh-CN" altLang="en-US" sz="1500" b="1" dirty="0">
                <a:cs typeface="Philosopher" panose="00000500000000000000" charset="0"/>
              </a:endParaRPr>
            </a:p>
          </p:txBody>
        </p:sp>
      </p:grpSp>
      <p:grpSp>
        <p:nvGrpSpPr>
          <p:cNvPr id="121" name="组合 7">
            <a:extLst>
              <a:ext uri="{FF2B5EF4-FFF2-40B4-BE49-F238E27FC236}">
                <a16:creationId xmlns:a16="http://schemas.microsoft.com/office/drawing/2014/main" id="{136DEC09-F5E5-7F62-2E51-C39DBF1002FB}"/>
              </a:ext>
            </a:extLst>
          </p:cNvPr>
          <p:cNvGrpSpPr/>
          <p:nvPr/>
        </p:nvGrpSpPr>
        <p:grpSpPr>
          <a:xfrm>
            <a:off x="6515492" y="4674973"/>
            <a:ext cx="759416" cy="217066"/>
            <a:chOff x="1938412" y="1893055"/>
            <a:chExt cx="640080" cy="247756"/>
          </a:xfrm>
        </p:grpSpPr>
        <p:cxnSp>
          <p:nvCxnSpPr>
            <p:cNvPr id="122" name="直接箭头连接符 5">
              <a:extLst>
                <a:ext uri="{FF2B5EF4-FFF2-40B4-BE49-F238E27FC236}">
                  <a16:creationId xmlns:a16="http://schemas.microsoft.com/office/drawing/2014/main" id="{47D1A8DB-4A49-9590-0FA9-855472141A78}"/>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4">
              <a:extLst>
                <a:ext uri="{FF2B5EF4-FFF2-40B4-BE49-F238E27FC236}">
                  <a16:creationId xmlns:a16="http://schemas.microsoft.com/office/drawing/2014/main" id="{9E1EA0D8-0426-7A70-1CEB-C511887677FC}"/>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6">
              <a:extLst>
                <a:ext uri="{FF2B5EF4-FFF2-40B4-BE49-F238E27FC236}">
                  <a16:creationId xmlns:a16="http://schemas.microsoft.com/office/drawing/2014/main" id="{E0E1D8EF-98AB-3465-C1C2-3A27831E53CE}"/>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5" name="组合 15">
            <a:extLst>
              <a:ext uri="{FF2B5EF4-FFF2-40B4-BE49-F238E27FC236}">
                <a16:creationId xmlns:a16="http://schemas.microsoft.com/office/drawing/2014/main" id="{0D18BF21-5656-7EBC-D65C-19227664E8FC}"/>
              </a:ext>
            </a:extLst>
          </p:cNvPr>
          <p:cNvGrpSpPr/>
          <p:nvPr/>
        </p:nvGrpSpPr>
        <p:grpSpPr>
          <a:xfrm>
            <a:off x="4452059" y="4602535"/>
            <a:ext cx="2611680" cy="1661776"/>
            <a:chOff x="-33682" y="2337406"/>
            <a:chExt cx="1958760" cy="1246332"/>
          </a:xfrm>
        </p:grpSpPr>
        <p:sp>
          <p:nvSpPr>
            <p:cNvPr id="126" name="矩形: 圆角 1">
              <a:extLst>
                <a:ext uri="{FF2B5EF4-FFF2-40B4-BE49-F238E27FC236}">
                  <a16:creationId xmlns:a16="http://schemas.microsoft.com/office/drawing/2014/main" id="{F612DB8F-EFDB-0E54-352E-37ADF226531A}"/>
                </a:ext>
              </a:extLst>
            </p:cNvPr>
            <p:cNvSpPr/>
            <p:nvPr/>
          </p:nvSpPr>
          <p:spPr>
            <a:xfrm>
              <a:off x="609907"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13</a:t>
              </a:r>
            </a:p>
          </p:txBody>
        </p:sp>
        <p:sp>
          <p:nvSpPr>
            <p:cNvPr id="127" name="文本框 26">
              <a:extLst>
                <a:ext uri="{FF2B5EF4-FFF2-40B4-BE49-F238E27FC236}">
                  <a16:creationId xmlns:a16="http://schemas.microsoft.com/office/drawing/2014/main" id="{4809F586-EFF7-EB4C-AE6E-374B608C6C2C}"/>
                </a:ext>
              </a:extLst>
            </p:cNvPr>
            <p:cNvSpPr txBox="1"/>
            <p:nvPr/>
          </p:nvSpPr>
          <p:spPr>
            <a:xfrm>
              <a:off x="-33682" y="2812421"/>
              <a:ext cx="1958760" cy="77131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Highlights countries with the highest average restaurant ratings.</a:t>
              </a:r>
              <a:endParaRPr lang="zh-CN" altLang="en-US" sz="1400" dirty="0">
                <a:solidFill>
                  <a:schemeClr val="bg1"/>
                </a:solidFill>
              </a:endParaRPr>
            </a:p>
          </p:txBody>
        </p:sp>
        <p:sp>
          <p:nvSpPr>
            <p:cNvPr id="128" name="文本框 27">
              <a:extLst>
                <a:ext uri="{FF2B5EF4-FFF2-40B4-BE49-F238E27FC236}">
                  <a16:creationId xmlns:a16="http://schemas.microsoft.com/office/drawing/2014/main" id="{809041CC-E3CD-984F-8663-F2E013C2EC72}"/>
                </a:ext>
              </a:extLst>
            </p:cNvPr>
            <p:cNvSpPr txBox="1"/>
            <p:nvPr/>
          </p:nvSpPr>
          <p:spPr>
            <a:xfrm>
              <a:off x="161413"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Top-Rated Countries</a:t>
              </a:r>
              <a:endParaRPr lang="zh-CN" altLang="en-US" sz="1500" b="1" dirty="0">
                <a:cs typeface="Philosopher" panose="00000500000000000000" charset="0"/>
              </a:endParaRPr>
            </a:p>
          </p:txBody>
        </p:sp>
      </p:grpSp>
      <p:grpSp>
        <p:nvGrpSpPr>
          <p:cNvPr id="129" name="组合 15">
            <a:extLst>
              <a:ext uri="{FF2B5EF4-FFF2-40B4-BE49-F238E27FC236}">
                <a16:creationId xmlns:a16="http://schemas.microsoft.com/office/drawing/2014/main" id="{9CCE656D-0001-4144-C83C-5128AB07AD22}"/>
              </a:ext>
            </a:extLst>
          </p:cNvPr>
          <p:cNvGrpSpPr/>
          <p:nvPr/>
        </p:nvGrpSpPr>
        <p:grpSpPr>
          <a:xfrm>
            <a:off x="6869430" y="4589188"/>
            <a:ext cx="2766059" cy="1984942"/>
            <a:chOff x="-129693" y="2337406"/>
            <a:chExt cx="2074544" cy="1488706"/>
          </a:xfrm>
        </p:grpSpPr>
        <p:sp>
          <p:nvSpPr>
            <p:cNvPr id="130" name="矩形: 圆角 1">
              <a:extLst>
                <a:ext uri="{FF2B5EF4-FFF2-40B4-BE49-F238E27FC236}">
                  <a16:creationId xmlns:a16="http://schemas.microsoft.com/office/drawing/2014/main" id="{CE22080F-3C51-737A-5FEE-E07CD375BF46}"/>
                </a:ext>
              </a:extLst>
            </p:cNvPr>
            <p:cNvSpPr/>
            <p:nvPr/>
          </p:nvSpPr>
          <p:spPr>
            <a:xfrm>
              <a:off x="481319"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14</a:t>
              </a:r>
            </a:p>
          </p:txBody>
        </p:sp>
        <p:sp>
          <p:nvSpPr>
            <p:cNvPr id="131" name="文本框 26">
              <a:extLst>
                <a:ext uri="{FF2B5EF4-FFF2-40B4-BE49-F238E27FC236}">
                  <a16:creationId xmlns:a16="http://schemas.microsoft.com/office/drawing/2014/main" id="{A06EA2A4-AA79-5D05-14AF-FAEB0B7B7284}"/>
                </a:ext>
              </a:extLst>
            </p:cNvPr>
            <p:cNvSpPr txBox="1"/>
            <p:nvPr/>
          </p:nvSpPr>
          <p:spPr>
            <a:xfrm>
              <a:off x="-129693" y="2812421"/>
              <a:ext cx="2074544" cy="1013691"/>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A visual breakdown of restaurants offering Online &amp; Table Booking, highlighting the % split between 'Yes' &amp; 'No' categories.</a:t>
              </a:r>
              <a:endParaRPr lang="zh-CN" altLang="en-US" sz="1400" dirty="0">
                <a:solidFill>
                  <a:schemeClr val="bg1"/>
                </a:solidFill>
              </a:endParaRPr>
            </a:p>
          </p:txBody>
        </p:sp>
        <p:sp>
          <p:nvSpPr>
            <p:cNvPr id="132" name="文本框 27">
              <a:extLst>
                <a:ext uri="{FF2B5EF4-FFF2-40B4-BE49-F238E27FC236}">
                  <a16:creationId xmlns:a16="http://schemas.microsoft.com/office/drawing/2014/main" id="{70C365A6-50EE-12E3-5EC8-55A2AD2EC759}"/>
                </a:ext>
              </a:extLst>
            </p:cNvPr>
            <p:cNvSpPr txBox="1"/>
            <p:nvPr/>
          </p:nvSpPr>
          <p:spPr>
            <a:xfrm>
              <a:off x="58541" y="2643151"/>
              <a:ext cx="1723432"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Delivery &amp; Booking Trends</a:t>
              </a:r>
              <a:endParaRPr lang="zh-CN" altLang="en-US" sz="1500" b="1" dirty="0">
                <a:cs typeface="Philosopher" panose="00000500000000000000" charset="0"/>
              </a:endParaRPr>
            </a:p>
          </p:txBody>
        </p:sp>
      </p:grpSp>
      <p:grpSp>
        <p:nvGrpSpPr>
          <p:cNvPr id="133" name="组合 7">
            <a:extLst>
              <a:ext uri="{FF2B5EF4-FFF2-40B4-BE49-F238E27FC236}">
                <a16:creationId xmlns:a16="http://schemas.microsoft.com/office/drawing/2014/main" id="{80416F17-B4DA-067F-0BEF-AD05AFAD32A7}"/>
              </a:ext>
            </a:extLst>
          </p:cNvPr>
          <p:cNvGrpSpPr/>
          <p:nvPr/>
        </p:nvGrpSpPr>
        <p:grpSpPr>
          <a:xfrm>
            <a:off x="4297929" y="1163894"/>
            <a:ext cx="759416" cy="217066"/>
            <a:chOff x="1938412" y="1893055"/>
            <a:chExt cx="640080" cy="247756"/>
          </a:xfrm>
        </p:grpSpPr>
        <p:cxnSp>
          <p:nvCxnSpPr>
            <p:cNvPr id="134" name="直接箭头连接符 5">
              <a:extLst>
                <a:ext uri="{FF2B5EF4-FFF2-40B4-BE49-F238E27FC236}">
                  <a16:creationId xmlns:a16="http://schemas.microsoft.com/office/drawing/2014/main" id="{6EC548CE-39FA-2F86-F79A-3D378AEC5352}"/>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5" name="直接箭头连接符 14">
              <a:extLst>
                <a:ext uri="{FF2B5EF4-FFF2-40B4-BE49-F238E27FC236}">
                  <a16:creationId xmlns:a16="http://schemas.microsoft.com/office/drawing/2014/main" id="{35239991-C253-ACFC-240E-BB79C1AA36C5}"/>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6" name="直接箭头连接符 16">
              <a:extLst>
                <a:ext uri="{FF2B5EF4-FFF2-40B4-BE49-F238E27FC236}">
                  <a16:creationId xmlns:a16="http://schemas.microsoft.com/office/drawing/2014/main" id="{C1B2A6DE-9128-DC90-593F-D99F2637041D}"/>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7" name="组合 7">
            <a:extLst>
              <a:ext uri="{FF2B5EF4-FFF2-40B4-BE49-F238E27FC236}">
                <a16:creationId xmlns:a16="http://schemas.microsoft.com/office/drawing/2014/main" id="{6DFCE301-25FE-CFBC-5A65-834E67D4005E}"/>
              </a:ext>
            </a:extLst>
          </p:cNvPr>
          <p:cNvGrpSpPr/>
          <p:nvPr/>
        </p:nvGrpSpPr>
        <p:grpSpPr>
          <a:xfrm>
            <a:off x="4278159" y="2916543"/>
            <a:ext cx="759416" cy="217066"/>
            <a:chOff x="1938412" y="1893055"/>
            <a:chExt cx="640080" cy="247756"/>
          </a:xfrm>
        </p:grpSpPr>
        <p:cxnSp>
          <p:nvCxnSpPr>
            <p:cNvPr id="138" name="直接箭头连接符 5">
              <a:extLst>
                <a:ext uri="{FF2B5EF4-FFF2-40B4-BE49-F238E27FC236}">
                  <a16:creationId xmlns:a16="http://schemas.microsoft.com/office/drawing/2014/main" id="{AC8A766A-8AFF-6C43-5A08-C52498473339}"/>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9" name="直接箭头连接符 14">
              <a:extLst>
                <a:ext uri="{FF2B5EF4-FFF2-40B4-BE49-F238E27FC236}">
                  <a16:creationId xmlns:a16="http://schemas.microsoft.com/office/drawing/2014/main" id="{CA26F1F1-B529-0FD7-5D98-3A5DE0714EAE}"/>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0" name="直接箭头连接符 16">
              <a:extLst>
                <a:ext uri="{FF2B5EF4-FFF2-40B4-BE49-F238E27FC236}">
                  <a16:creationId xmlns:a16="http://schemas.microsoft.com/office/drawing/2014/main" id="{77F688BB-CDDE-5F32-BA99-9F5ECCB6DE09}"/>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1" name="组合 7">
            <a:extLst>
              <a:ext uri="{FF2B5EF4-FFF2-40B4-BE49-F238E27FC236}">
                <a16:creationId xmlns:a16="http://schemas.microsoft.com/office/drawing/2014/main" id="{551F4EAF-DCF2-668B-2D03-05134A871C55}"/>
              </a:ext>
            </a:extLst>
          </p:cNvPr>
          <p:cNvGrpSpPr/>
          <p:nvPr/>
        </p:nvGrpSpPr>
        <p:grpSpPr>
          <a:xfrm>
            <a:off x="4183629" y="4632726"/>
            <a:ext cx="759416" cy="217066"/>
            <a:chOff x="1938412" y="1893055"/>
            <a:chExt cx="640080" cy="247756"/>
          </a:xfrm>
        </p:grpSpPr>
        <p:cxnSp>
          <p:nvCxnSpPr>
            <p:cNvPr id="142" name="直接箭头连接符 5">
              <a:extLst>
                <a:ext uri="{FF2B5EF4-FFF2-40B4-BE49-F238E27FC236}">
                  <a16:creationId xmlns:a16="http://schemas.microsoft.com/office/drawing/2014/main" id="{B514C3FF-59EF-A56F-9216-115A24F8198C}"/>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3" name="直接箭头连接符 14">
              <a:extLst>
                <a:ext uri="{FF2B5EF4-FFF2-40B4-BE49-F238E27FC236}">
                  <a16:creationId xmlns:a16="http://schemas.microsoft.com/office/drawing/2014/main" id="{D576E11B-D3B1-AC81-ECB9-C6479B716594}"/>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4" name="直接箭头连接符 16">
              <a:extLst>
                <a:ext uri="{FF2B5EF4-FFF2-40B4-BE49-F238E27FC236}">
                  <a16:creationId xmlns:a16="http://schemas.microsoft.com/office/drawing/2014/main" id="{62420D34-C348-9872-01E8-D2D1F4E83614}"/>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5" name="组合 7">
            <a:extLst>
              <a:ext uri="{FF2B5EF4-FFF2-40B4-BE49-F238E27FC236}">
                <a16:creationId xmlns:a16="http://schemas.microsoft.com/office/drawing/2014/main" id="{A130D216-88C4-5357-BDF0-B79D50502F4F}"/>
              </a:ext>
            </a:extLst>
          </p:cNvPr>
          <p:cNvGrpSpPr/>
          <p:nvPr/>
        </p:nvGrpSpPr>
        <p:grpSpPr>
          <a:xfrm>
            <a:off x="9025908" y="1163179"/>
            <a:ext cx="759416" cy="217066"/>
            <a:chOff x="1938412" y="1893055"/>
            <a:chExt cx="640080" cy="247756"/>
          </a:xfrm>
        </p:grpSpPr>
        <p:cxnSp>
          <p:nvCxnSpPr>
            <p:cNvPr id="146" name="直接箭头连接符 5">
              <a:extLst>
                <a:ext uri="{FF2B5EF4-FFF2-40B4-BE49-F238E27FC236}">
                  <a16:creationId xmlns:a16="http://schemas.microsoft.com/office/drawing/2014/main" id="{348A9323-3715-5508-90A9-ABB84EF88253}"/>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7" name="直接箭头连接符 14">
              <a:extLst>
                <a:ext uri="{FF2B5EF4-FFF2-40B4-BE49-F238E27FC236}">
                  <a16:creationId xmlns:a16="http://schemas.microsoft.com/office/drawing/2014/main" id="{B0386D71-A773-CE48-0887-BFE49FC6606F}"/>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6">
              <a:extLst>
                <a:ext uri="{FF2B5EF4-FFF2-40B4-BE49-F238E27FC236}">
                  <a16:creationId xmlns:a16="http://schemas.microsoft.com/office/drawing/2014/main" id="{2AE21B83-1896-DDAC-B879-C65322C3F08D}"/>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9" name="组合 15">
            <a:extLst>
              <a:ext uri="{FF2B5EF4-FFF2-40B4-BE49-F238E27FC236}">
                <a16:creationId xmlns:a16="http://schemas.microsoft.com/office/drawing/2014/main" id="{2C745040-61CB-7876-2D9B-448146789551}"/>
              </a:ext>
            </a:extLst>
          </p:cNvPr>
          <p:cNvGrpSpPr/>
          <p:nvPr/>
        </p:nvGrpSpPr>
        <p:grpSpPr>
          <a:xfrm>
            <a:off x="9457358" y="1088026"/>
            <a:ext cx="2546403" cy="1338611"/>
            <a:chOff x="-9757" y="2337406"/>
            <a:chExt cx="1909802" cy="1003958"/>
          </a:xfrm>
        </p:grpSpPr>
        <p:sp>
          <p:nvSpPr>
            <p:cNvPr id="150" name="矩形: 圆角 1">
              <a:extLst>
                <a:ext uri="{FF2B5EF4-FFF2-40B4-BE49-F238E27FC236}">
                  <a16:creationId xmlns:a16="http://schemas.microsoft.com/office/drawing/2014/main" id="{5DD2E268-57BE-D733-F44F-5E1580C780B4}"/>
                </a:ext>
              </a:extLst>
            </p:cNvPr>
            <p:cNvSpPr/>
            <p:nvPr/>
          </p:nvSpPr>
          <p:spPr>
            <a:xfrm>
              <a:off x="600736"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05</a:t>
              </a:r>
            </a:p>
          </p:txBody>
        </p:sp>
        <p:sp>
          <p:nvSpPr>
            <p:cNvPr id="151" name="文本框 26">
              <a:extLst>
                <a:ext uri="{FF2B5EF4-FFF2-40B4-BE49-F238E27FC236}">
                  <a16:creationId xmlns:a16="http://schemas.microsoft.com/office/drawing/2014/main" id="{74437381-20A7-7818-EFC5-CC419B8BE6C4}"/>
                </a:ext>
              </a:extLst>
            </p:cNvPr>
            <p:cNvSpPr txBox="1"/>
            <p:nvPr/>
          </p:nvSpPr>
          <p:spPr>
            <a:xfrm>
              <a:off x="-9757"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Average rating given by users across all restaurants.</a:t>
              </a:r>
              <a:endParaRPr lang="zh-CN" altLang="en-US" sz="1400" dirty="0">
                <a:solidFill>
                  <a:schemeClr val="bg1"/>
                </a:solidFill>
              </a:endParaRPr>
            </a:p>
          </p:txBody>
        </p:sp>
        <p:sp>
          <p:nvSpPr>
            <p:cNvPr id="152" name="文本框 27">
              <a:extLst>
                <a:ext uri="{FF2B5EF4-FFF2-40B4-BE49-F238E27FC236}">
                  <a16:creationId xmlns:a16="http://schemas.microsoft.com/office/drawing/2014/main" id="{DC4254B1-26D5-E64F-C69B-572068A178F7}"/>
                </a:ext>
              </a:extLst>
            </p:cNvPr>
            <p:cNvSpPr txBox="1"/>
            <p:nvPr/>
          </p:nvSpPr>
          <p:spPr>
            <a:xfrm>
              <a:off x="135098"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Customer Satisfaction</a:t>
              </a:r>
              <a:endParaRPr lang="zh-CN" altLang="en-US" sz="1500" b="1" dirty="0">
                <a:cs typeface="Philosopher" panose="00000500000000000000" charset="0"/>
              </a:endParaRPr>
            </a:p>
          </p:txBody>
        </p:sp>
      </p:grpSp>
      <p:grpSp>
        <p:nvGrpSpPr>
          <p:cNvPr id="153" name="组合 7">
            <a:extLst>
              <a:ext uri="{FF2B5EF4-FFF2-40B4-BE49-F238E27FC236}">
                <a16:creationId xmlns:a16="http://schemas.microsoft.com/office/drawing/2014/main" id="{857ABF86-44E3-CDE5-5915-FBDCFEEE077F}"/>
              </a:ext>
            </a:extLst>
          </p:cNvPr>
          <p:cNvGrpSpPr/>
          <p:nvPr/>
        </p:nvGrpSpPr>
        <p:grpSpPr>
          <a:xfrm>
            <a:off x="9064188" y="2968301"/>
            <a:ext cx="759416" cy="217066"/>
            <a:chOff x="1938412" y="1893055"/>
            <a:chExt cx="640080" cy="247756"/>
          </a:xfrm>
        </p:grpSpPr>
        <p:cxnSp>
          <p:nvCxnSpPr>
            <p:cNvPr id="154" name="直接箭头连接符 5">
              <a:extLst>
                <a:ext uri="{FF2B5EF4-FFF2-40B4-BE49-F238E27FC236}">
                  <a16:creationId xmlns:a16="http://schemas.microsoft.com/office/drawing/2014/main" id="{718BA7BA-8D14-37FE-D0FD-3B7D4A56C502}"/>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5" name="直接箭头连接符 14">
              <a:extLst>
                <a:ext uri="{FF2B5EF4-FFF2-40B4-BE49-F238E27FC236}">
                  <a16:creationId xmlns:a16="http://schemas.microsoft.com/office/drawing/2014/main" id="{1BA3F46F-AFF2-CA81-4455-90F27EBA8BC0}"/>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6" name="直接箭头连接符 16">
              <a:extLst>
                <a:ext uri="{FF2B5EF4-FFF2-40B4-BE49-F238E27FC236}">
                  <a16:creationId xmlns:a16="http://schemas.microsoft.com/office/drawing/2014/main" id="{77881458-FEAE-AC91-B301-A7ACF29FCDA0}"/>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7" name="组合 15">
            <a:extLst>
              <a:ext uri="{FF2B5EF4-FFF2-40B4-BE49-F238E27FC236}">
                <a16:creationId xmlns:a16="http://schemas.microsoft.com/office/drawing/2014/main" id="{19012B95-5A6F-7701-78B6-229FE0EC0063}"/>
              </a:ext>
            </a:extLst>
          </p:cNvPr>
          <p:cNvGrpSpPr/>
          <p:nvPr/>
        </p:nvGrpSpPr>
        <p:grpSpPr>
          <a:xfrm>
            <a:off x="9386120" y="2882515"/>
            <a:ext cx="2546403" cy="1338611"/>
            <a:chOff x="-33682" y="2337406"/>
            <a:chExt cx="1909802" cy="1003958"/>
          </a:xfrm>
        </p:grpSpPr>
        <p:sp>
          <p:nvSpPr>
            <p:cNvPr id="158" name="矩形: 圆角 1">
              <a:extLst>
                <a:ext uri="{FF2B5EF4-FFF2-40B4-BE49-F238E27FC236}">
                  <a16:creationId xmlns:a16="http://schemas.microsoft.com/office/drawing/2014/main" id="{85FE20CA-F7B9-B633-A4C3-FC299DAC2728}"/>
                </a:ext>
              </a:extLst>
            </p:cNvPr>
            <p:cNvSpPr/>
            <p:nvPr/>
          </p:nvSpPr>
          <p:spPr>
            <a:xfrm>
              <a:off x="618480"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10</a:t>
              </a:r>
            </a:p>
          </p:txBody>
        </p:sp>
        <p:sp>
          <p:nvSpPr>
            <p:cNvPr id="159" name="文本框 26">
              <a:extLst>
                <a:ext uri="{FF2B5EF4-FFF2-40B4-BE49-F238E27FC236}">
                  <a16:creationId xmlns:a16="http://schemas.microsoft.com/office/drawing/2014/main" id="{D999EA53-42F3-4D6B-48ED-A28A2DCE278B}"/>
                </a:ext>
              </a:extLst>
            </p:cNvPr>
            <p:cNvSpPr txBox="1"/>
            <p:nvPr/>
          </p:nvSpPr>
          <p:spPr>
            <a:xfrm>
              <a:off x="-33682" y="2812421"/>
              <a:ext cx="1909802" cy="528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Tracks the number of new restaurants opening over time.</a:t>
              </a:r>
              <a:endParaRPr lang="zh-CN" altLang="en-US" sz="1400" dirty="0">
                <a:solidFill>
                  <a:schemeClr val="bg1"/>
                </a:solidFill>
              </a:endParaRPr>
            </a:p>
          </p:txBody>
        </p:sp>
        <p:sp>
          <p:nvSpPr>
            <p:cNvPr id="160" name="文本框 27">
              <a:extLst>
                <a:ext uri="{FF2B5EF4-FFF2-40B4-BE49-F238E27FC236}">
                  <a16:creationId xmlns:a16="http://schemas.microsoft.com/office/drawing/2014/main" id="{3795342E-8057-2C8B-07C0-ECDB1C077248}"/>
                </a:ext>
              </a:extLst>
            </p:cNvPr>
            <p:cNvSpPr txBox="1"/>
            <p:nvPr/>
          </p:nvSpPr>
          <p:spPr>
            <a:xfrm>
              <a:off x="144268" y="2643151"/>
              <a:ext cx="1619646"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Restaurant Growth</a:t>
              </a:r>
              <a:endParaRPr lang="zh-CN" altLang="en-US" sz="1500" b="1" dirty="0">
                <a:cs typeface="Philosopher" panose="00000500000000000000" charset="0"/>
              </a:endParaRPr>
            </a:p>
          </p:txBody>
        </p:sp>
      </p:grpSp>
      <p:grpSp>
        <p:nvGrpSpPr>
          <p:cNvPr id="161" name="组合 7">
            <a:extLst>
              <a:ext uri="{FF2B5EF4-FFF2-40B4-BE49-F238E27FC236}">
                <a16:creationId xmlns:a16="http://schemas.microsoft.com/office/drawing/2014/main" id="{F0A4D213-FE6F-758D-C920-0D37889E26B4}"/>
              </a:ext>
            </a:extLst>
          </p:cNvPr>
          <p:cNvGrpSpPr/>
          <p:nvPr/>
        </p:nvGrpSpPr>
        <p:grpSpPr>
          <a:xfrm>
            <a:off x="9142157" y="4658189"/>
            <a:ext cx="759416" cy="217066"/>
            <a:chOff x="1938412" y="1893055"/>
            <a:chExt cx="640080" cy="247756"/>
          </a:xfrm>
        </p:grpSpPr>
        <p:cxnSp>
          <p:nvCxnSpPr>
            <p:cNvPr id="162" name="直接箭头连接符 5">
              <a:extLst>
                <a:ext uri="{FF2B5EF4-FFF2-40B4-BE49-F238E27FC236}">
                  <a16:creationId xmlns:a16="http://schemas.microsoft.com/office/drawing/2014/main" id="{B3D1CA3D-0645-1BDF-1D1A-A9BE9E7E1552}"/>
                </a:ext>
              </a:extLst>
            </p:cNvPr>
            <p:cNvCxnSpPr/>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3" name="直接箭头连接符 14">
              <a:extLst>
                <a:ext uri="{FF2B5EF4-FFF2-40B4-BE49-F238E27FC236}">
                  <a16:creationId xmlns:a16="http://schemas.microsoft.com/office/drawing/2014/main" id="{69D2E50B-BE19-FB21-F503-B616A808E302}"/>
                </a:ext>
              </a:extLst>
            </p:cNvPr>
            <p:cNvCxnSpPr/>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4" name="直接箭头连接符 16">
              <a:extLst>
                <a:ext uri="{FF2B5EF4-FFF2-40B4-BE49-F238E27FC236}">
                  <a16:creationId xmlns:a16="http://schemas.microsoft.com/office/drawing/2014/main" id="{AA9C3747-DA74-39F2-2A0B-CC4121736AC6}"/>
                </a:ext>
              </a:extLst>
            </p:cNvPr>
            <p:cNvCxnSpPr/>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5" name="组合 15">
            <a:extLst>
              <a:ext uri="{FF2B5EF4-FFF2-40B4-BE49-F238E27FC236}">
                <a16:creationId xmlns:a16="http://schemas.microsoft.com/office/drawing/2014/main" id="{449D8C96-B79A-15EE-7362-39A0AAC60384}"/>
              </a:ext>
            </a:extLst>
          </p:cNvPr>
          <p:cNvGrpSpPr/>
          <p:nvPr/>
        </p:nvGrpSpPr>
        <p:grpSpPr>
          <a:xfrm>
            <a:off x="9509809" y="4607489"/>
            <a:ext cx="2546403" cy="1661776"/>
            <a:chOff x="-33682" y="2337406"/>
            <a:chExt cx="1909802" cy="1246332"/>
          </a:xfrm>
        </p:grpSpPr>
        <p:sp>
          <p:nvSpPr>
            <p:cNvPr id="166" name="矩形: 圆角 1">
              <a:extLst>
                <a:ext uri="{FF2B5EF4-FFF2-40B4-BE49-F238E27FC236}">
                  <a16:creationId xmlns:a16="http://schemas.microsoft.com/office/drawing/2014/main" id="{69362957-6011-98BF-607A-6A63605BB676}"/>
                </a:ext>
              </a:extLst>
            </p:cNvPr>
            <p:cNvSpPr/>
            <p:nvPr/>
          </p:nvSpPr>
          <p:spPr>
            <a:xfrm>
              <a:off x="592762" y="2337406"/>
              <a:ext cx="814494" cy="24237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mj-ea"/>
                  <a:ea typeface="+mj-ea"/>
                  <a:cs typeface="Philosopher" panose="00000500000000000000" charset="0"/>
                </a:rPr>
                <a:t>15</a:t>
              </a:r>
            </a:p>
          </p:txBody>
        </p:sp>
        <p:sp>
          <p:nvSpPr>
            <p:cNvPr id="167" name="文本框 26">
              <a:extLst>
                <a:ext uri="{FF2B5EF4-FFF2-40B4-BE49-F238E27FC236}">
                  <a16:creationId xmlns:a16="http://schemas.microsoft.com/office/drawing/2014/main" id="{D2374411-11A8-2180-DDD6-D06C710BCE57}"/>
                </a:ext>
              </a:extLst>
            </p:cNvPr>
            <p:cNvSpPr txBox="1"/>
            <p:nvPr/>
          </p:nvSpPr>
          <p:spPr>
            <a:xfrm>
              <a:off x="-33682" y="2812421"/>
              <a:ext cx="1909802" cy="77131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zh-CN" sz="1400" dirty="0">
                  <a:solidFill>
                    <a:schemeClr val="bg1"/>
                  </a:solidFill>
                  <a:sym typeface="Open Sans" panose="020B0606030504020204" charset="0"/>
                </a:rPr>
                <a:t>A structured calendar for time-based trends and a country table for geographic analysis.</a:t>
              </a:r>
              <a:endParaRPr lang="zh-CN" altLang="en-US" sz="1400" dirty="0">
                <a:solidFill>
                  <a:schemeClr val="bg1"/>
                </a:solidFill>
              </a:endParaRPr>
            </a:p>
          </p:txBody>
        </p:sp>
        <p:sp>
          <p:nvSpPr>
            <p:cNvPr id="168" name="文本框 27">
              <a:extLst>
                <a:ext uri="{FF2B5EF4-FFF2-40B4-BE49-F238E27FC236}">
                  <a16:creationId xmlns:a16="http://schemas.microsoft.com/office/drawing/2014/main" id="{293C1554-0BA3-AA33-B4AE-4614B72E8423}"/>
                </a:ext>
              </a:extLst>
            </p:cNvPr>
            <p:cNvSpPr txBox="1"/>
            <p:nvPr/>
          </p:nvSpPr>
          <p:spPr>
            <a:xfrm>
              <a:off x="127123" y="2643151"/>
              <a:ext cx="1742253" cy="2423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1500" b="1" dirty="0">
                  <a:cs typeface="Philosopher" panose="00000500000000000000" charset="0"/>
                </a:rPr>
                <a:t>Calendar &amp; Country Table</a:t>
              </a:r>
              <a:endParaRPr lang="zh-CN" altLang="en-US" sz="1500" b="1" dirty="0">
                <a:cs typeface="Philosopher" panose="00000500000000000000"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48A75F-BAE7-D8D3-49FA-2F7B4A9EF13A}"/>
              </a:ext>
            </a:extLst>
          </p:cNvPr>
          <p:cNvPicPr>
            <a:picLocks noChangeAspect="1"/>
          </p:cNvPicPr>
          <p:nvPr/>
        </p:nvPicPr>
        <p:blipFill>
          <a:blip r:embed="rId5"/>
          <a:srcRect l="4427"/>
          <a:stretch/>
        </p:blipFill>
        <p:spPr>
          <a:xfrm>
            <a:off x="6777091" y="781948"/>
            <a:ext cx="5459300" cy="3650710"/>
          </a:xfrm>
          <a:prstGeom prst="rect">
            <a:avLst/>
          </a:prstGeom>
        </p:spPr>
      </p:pic>
      <p:pic>
        <p:nvPicPr>
          <p:cNvPr id="7" name="Picture 6">
            <a:extLst>
              <a:ext uri="{FF2B5EF4-FFF2-40B4-BE49-F238E27FC236}">
                <a16:creationId xmlns:a16="http://schemas.microsoft.com/office/drawing/2014/main" id="{7B97ADFC-36D2-A37E-E9CF-6EA19699B422}"/>
              </a:ext>
            </a:extLst>
          </p:cNvPr>
          <p:cNvPicPr>
            <a:picLocks noChangeAspect="1"/>
          </p:cNvPicPr>
          <p:nvPr/>
        </p:nvPicPr>
        <p:blipFill>
          <a:blip r:embed="rId6"/>
          <a:stretch>
            <a:fillRect/>
          </a:stretch>
        </p:blipFill>
        <p:spPr>
          <a:xfrm>
            <a:off x="20881" y="781948"/>
            <a:ext cx="6756205" cy="3650710"/>
          </a:xfrm>
          <a:prstGeom prst="rect">
            <a:avLst/>
          </a:prstGeom>
        </p:spPr>
      </p:pic>
      <p:grpSp>
        <p:nvGrpSpPr>
          <p:cNvPr id="15" name="Group 14">
            <a:extLst>
              <a:ext uri="{FF2B5EF4-FFF2-40B4-BE49-F238E27FC236}">
                <a16:creationId xmlns:a16="http://schemas.microsoft.com/office/drawing/2014/main" id="{069B30DC-ED95-82B3-742F-4872BE191C08}"/>
              </a:ext>
            </a:extLst>
          </p:cNvPr>
          <p:cNvGrpSpPr/>
          <p:nvPr/>
        </p:nvGrpSpPr>
        <p:grpSpPr>
          <a:xfrm>
            <a:off x="353922" y="3673636"/>
            <a:ext cx="3613809" cy="1179586"/>
            <a:chOff x="316639" y="924709"/>
            <a:chExt cx="3613809" cy="1179586"/>
          </a:xfrm>
          <a:solidFill>
            <a:schemeClr val="tx1">
              <a:lumMod val="85000"/>
              <a:lumOff val="15000"/>
            </a:schemeClr>
          </a:solidFill>
        </p:grpSpPr>
        <p:sp>
          <p:nvSpPr>
            <p:cNvPr id="6" name="矩形: 圆角 5"/>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23" name="文本框 22"/>
            <p:cNvSpPr txBox="1"/>
            <p:nvPr/>
          </p:nvSpPr>
          <p:spPr>
            <a:xfrm>
              <a:off x="353907" y="1308528"/>
              <a:ext cx="3442773" cy="661271"/>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zh-CN" sz="1300" kern="0" dirty="0">
                  <a:solidFill>
                    <a:srgbClr val="FF0000"/>
                  </a:solidFill>
                  <a:latin typeface="Times New Roman" panose="02020603050405020304" pitchFamily="18" charset="0"/>
                  <a:cs typeface="Times New Roman" panose="02020603050405020304" pitchFamily="18" charset="0"/>
                  <a:sym typeface="Open Sans" panose="020B0606030504020204" charset="0"/>
                </a:rPr>
                <a:t>India</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 leads in restaurant count, with </a:t>
              </a:r>
              <a:r>
                <a:rPr lang="en-US" altLang="zh-CN" sz="1300" kern="0" dirty="0">
                  <a:solidFill>
                    <a:srgbClr val="FF0000"/>
                  </a:solidFill>
                  <a:latin typeface="Times New Roman" panose="02020603050405020304" pitchFamily="18" charset="0"/>
                  <a:cs typeface="Times New Roman" panose="02020603050405020304" pitchFamily="18" charset="0"/>
                  <a:sym typeface="Open Sans" panose="020B0606030504020204" charset="0"/>
                </a:rPr>
                <a:t>New Delhi</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 having the highest concentration.</a:t>
              </a:r>
              <a:endParaRPr lang="zh-CN" altLang="en-US" sz="1300" dirty="0">
                <a:solidFill>
                  <a:schemeClr val="bg1"/>
                </a:solidFill>
                <a:sym typeface="Open Sans" panose="020B0606030504020204" charset="0"/>
              </a:endParaRPr>
            </a:p>
          </p:txBody>
        </p:sp>
        <p:sp>
          <p:nvSpPr>
            <p:cNvPr id="24" name="文本框 23"/>
            <p:cNvSpPr txBox="1"/>
            <p:nvPr/>
          </p:nvSpPr>
          <p:spPr>
            <a:xfrm>
              <a:off x="790244" y="968668"/>
              <a:ext cx="2666597" cy="420564"/>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2133" dirty="0">
                  <a:cs typeface="Philosopher" panose="00000500000000000000" charset="0"/>
                </a:rPr>
                <a:t>Restaurant Presence</a:t>
              </a:r>
              <a:endParaRPr lang="zh-CN" altLang="en-US" sz="2133" dirty="0">
                <a:cs typeface="Philosopher" panose="00000500000000000000" charset="0"/>
              </a:endParaRPr>
            </a:p>
          </p:txBody>
        </p:sp>
      </p:grpSp>
      <p:grpSp>
        <p:nvGrpSpPr>
          <p:cNvPr id="26" name="组合 25"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11244116" y="341118"/>
            <a:ext cx="632389" cy="182311"/>
            <a:chOff x="5516310" y="1016950"/>
            <a:chExt cx="474292" cy="136733"/>
          </a:xfrm>
        </p:grpSpPr>
        <p:cxnSp>
          <p:nvCxnSpPr>
            <p:cNvPr id="27" name="直接连接符 26"/>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custDataLst>
              <p:tags r:id="rId1"/>
            </p:custDataLst>
          </p:nvPr>
        </p:nvCxnSpPr>
        <p:spPr>
          <a:xfrm>
            <a:off x="300265" y="11835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 name="矩形 40">
            <a:extLst>
              <a:ext uri="{FF2B5EF4-FFF2-40B4-BE49-F238E27FC236}">
                <a16:creationId xmlns:a16="http://schemas.microsoft.com/office/drawing/2014/main" id="{373AB10E-8134-2EEC-21B2-7A8892EF0AE6}"/>
              </a:ext>
            </a:extLst>
          </p:cNvPr>
          <p:cNvSpPr/>
          <p:nvPr>
            <p:custDataLst>
              <p:tags r:id="rId2"/>
            </p:custDataLst>
          </p:nvPr>
        </p:nvSpPr>
        <p:spPr>
          <a:xfrm>
            <a:off x="-55068" y="157986"/>
            <a:ext cx="3787987" cy="538609"/>
          </a:xfrm>
          <a:prstGeom prst="rect">
            <a:avLst/>
          </a:prstGeom>
          <a:noFill/>
          <a:ln>
            <a:noFill/>
          </a:ln>
        </p:spPr>
        <p:txBody>
          <a:bodyPr wrap="square" rtlCol="0">
            <a:spAutoFit/>
          </a:bodyPr>
          <a:lstStyle/>
          <a:p>
            <a:pPr algn="ctr"/>
            <a:r>
              <a:rPr lang="en-US" altLang="zh-CN" sz="29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EXPLORATION</a:t>
            </a:r>
            <a:endParaRPr lang="zh-CN" altLang="en-US" sz="29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grpSp>
        <p:nvGrpSpPr>
          <p:cNvPr id="16" name="Group 15">
            <a:extLst>
              <a:ext uri="{FF2B5EF4-FFF2-40B4-BE49-F238E27FC236}">
                <a16:creationId xmlns:a16="http://schemas.microsoft.com/office/drawing/2014/main" id="{453885C5-D348-7AD2-0EEE-CB08DB2D00FD}"/>
              </a:ext>
            </a:extLst>
          </p:cNvPr>
          <p:cNvGrpSpPr/>
          <p:nvPr/>
        </p:nvGrpSpPr>
        <p:grpSpPr>
          <a:xfrm>
            <a:off x="4307568" y="3679891"/>
            <a:ext cx="3613809" cy="1179586"/>
            <a:chOff x="316639" y="924709"/>
            <a:chExt cx="3613809" cy="1179586"/>
          </a:xfrm>
          <a:solidFill>
            <a:schemeClr val="tx1">
              <a:lumMod val="85000"/>
              <a:lumOff val="15000"/>
            </a:schemeClr>
          </a:solidFill>
        </p:grpSpPr>
        <p:sp>
          <p:nvSpPr>
            <p:cNvPr id="17" name="矩形: 圆角 5">
              <a:extLst>
                <a:ext uri="{FF2B5EF4-FFF2-40B4-BE49-F238E27FC236}">
                  <a16:creationId xmlns:a16="http://schemas.microsoft.com/office/drawing/2014/main" id="{4289593E-B7DF-CE8B-1C56-0F8A42B12890}"/>
                </a:ext>
              </a:extLst>
            </p:cNvPr>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18" name="文本框 22">
              <a:extLst>
                <a:ext uri="{FF2B5EF4-FFF2-40B4-BE49-F238E27FC236}">
                  <a16:creationId xmlns:a16="http://schemas.microsoft.com/office/drawing/2014/main" id="{64C3DD5D-FA20-C7F2-94BA-739DD9764A51}"/>
                </a:ext>
              </a:extLst>
            </p:cNvPr>
            <p:cNvSpPr txBox="1"/>
            <p:nvPr/>
          </p:nvSpPr>
          <p:spPr>
            <a:xfrm>
              <a:off x="413140" y="1319237"/>
              <a:ext cx="3431790" cy="659668"/>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Majority of restaurants fall within </a:t>
              </a:r>
              <a:r>
                <a:rPr lang="en-US" altLang="zh-CN" sz="1300" kern="0" dirty="0">
                  <a:solidFill>
                    <a:srgbClr val="FF0000"/>
                  </a:solidFill>
                  <a:latin typeface="Times New Roman" panose="02020603050405020304" pitchFamily="18" charset="0"/>
                  <a:cs typeface="Times New Roman" panose="02020603050405020304" pitchFamily="18" charset="0"/>
                  <a:sym typeface="Open Sans" panose="020B0606030504020204" charset="0"/>
                </a:rPr>
                <a:t>3.0–4.0 ratings</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 indicating moderate satisfaction.</a:t>
              </a:r>
              <a:endParaRPr lang="zh-CN" altLang="en-US" sz="1300" kern="0" dirty="0">
                <a:solidFill>
                  <a:schemeClr val="bg1"/>
                </a:solidFill>
                <a:latin typeface="Open Sans" panose="020B0606030504020204" charset="0"/>
                <a:cs typeface="Philosopher" panose="00000500000000000000" charset="0"/>
                <a:sym typeface="Open Sans" panose="020B0606030504020204" charset="0"/>
              </a:endParaRPr>
            </a:p>
          </p:txBody>
        </p:sp>
        <p:sp>
          <p:nvSpPr>
            <p:cNvPr id="19" name="文本框 23">
              <a:extLst>
                <a:ext uri="{FF2B5EF4-FFF2-40B4-BE49-F238E27FC236}">
                  <a16:creationId xmlns:a16="http://schemas.microsoft.com/office/drawing/2014/main" id="{E3395BF5-8F62-77E3-765C-FB225C48AFD2}"/>
                </a:ext>
              </a:extLst>
            </p:cNvPr>
            <p:cNvSpPr txBox="1"/>
            <p:nvPr/>
          </p:nvSpPr>
          <p:spPr>
            <a:xfrm>
              <a:off x="601691" y="944186"/>
              <a:ext cx="3043704" cy="420564"/>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2133" dirty="0">
                  <a:cs typeface="Philosopher" panose="00000500000000000000" charset="0"/>
                </a:rPr>
                <a:t>Customer Ratings</a:t>
              </a:r>
              <a:endParaRPr lang="zh-CN" altLang="en-US" sz="2133" dirty="0">
                <a:cs typeface="Philosopher" panose="00000500000000000000" charset="0"/>
              </a:endParaRPr>
            </a:p>
          </p:txBody>
        </p:sp>
      </p:grpSp>
      <p:grpSp>
        <p:nvGrpSpPr>
          <p:cNvPr id="20" name="Group 19">
            <a:extLst>
              <a:ext uri="{FF2B5EF4-FFF2-40B4-BE49-F238E27FC236}">
                <a16:creationId xmlns:a16="http://schemas.microsoft.com/office/drawing/2014/main" id="{A608D39E-78D2-5C83-9D6D-455BD07700D4}"/>
              </a:ext>
            </a:extLst>
          </p:cNvPr>
          <p:cNvGrpSpPr/>
          <p:nvPr/>
        </p:nvGrpSpPr>
        <p:grpSpPr>
          <a:xfrm>
            <a:off x="353920" y="5196838"/>
            <a:ext cx="3613809" cy="1317605"/>
            <a:chOff x="316639" y="924709"/>
            <a:chExt cx="3613809" cy="1179586"/>
          </a:xfrm>
          <a:solidFill>
            <a:schemeClr val="tx1">
              <a:lumMod val="85000"/>
              <a:lumOff val="15000"/>
            </a:schemeClr>
          </a:solidFill>
        </p:grpSpPr>
        <p:sp>
          <p:nvSpPr>
            <p:cNvPr id="21" name="矩形: 圆角 5">
              <a:extLst>
                <a:ext uri="{FF2B5EF4-FFF2-40B4-BE49-F238E27FC236}">
                  <a16:creationId xmlns:a16="http://schemas.microsoft.com/office/drawing/2014/main" id="{2AEEB721-1D07-C825-242E-066A4805B7AA}"/>
                </a:ext>
              </a:extLst>
            </p:cNvPr>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22" name="文本框 22">
              <a:extLst>
                <a:ext uri="{FF2B5EF4-FFF2-40B4-BE49-F238E27FC236}">
                  <a16:creationId xmlns:a16="http://schemas.microsoft.com/office/drawing/2014/main" id="{318CA35D-D71A-F242-9CB7-F541BD614605}"/>
                </a:ext>
              </a:extLst>
            </p:cNvPr>
            <p:cNvSpPr txBox="1"/>
            <p:nvPr/>
          </p:nvSpPr>
          <p:spPr>
            <a:xfrm>
              <a:off x="356378" y="1226161"/>
              <a:ext cx="3539780" cy="859963"/>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Most restaurants fall into the </a:t>
              </a:r>
              <a:r>
                <a:rPr lang="en-US" altLang="zh-CN" sz="1300" kern="0" dirty="0">
                  <a:solidFill>
                    <a:srgbClr val="FF0000"/>
                  </a:solidFill>
                  <a:latin typeface="Times New Roman" panose="02020603050405020304" pitchFamily="18" charset="0"/>
                  <a:cs typeface="Times New Roman" panose="02020603050405020304" pitchFamily="18" charset="0"/>
                  <a:sym typeface="Open Sans" panose="020B0606030504020204" charset="0"/>
                </a:rPr>
                <a:t>Mid-Range</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 </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pricing category based on </a:t>
              </a:r>
              <a:r>
                <a:rPr lang="en-US" altLang="zh-CN" sz="1300" kern="0" dirty="0" err="1">
                  <a:solidFill>
                    <a:schemeClr val="bg1"/>
                  </a:solidFill>
                  <a:latin typeface="Open Sans" panose="020B0606030504020204" charset="0"/>
                  <a:cs typeface="Philosopher" panose="00000500000000000000" charset="0"/>
                  <a:sym typeface="Open Sans" panose="020B0606030504020204" charset="0"/>
                </a:rPr>
                <a:t>avg_cost_for_two</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 indicating balanced affordability.</a:t>
              </a:r>
              <a:endParaRPr lang="zh-CN" altLang="en-US" sz="1300" kern="0" dirty="0">
                <a:solidFill>
                  <a:schemeClr val="bg1"/>
                </a:solidFill>
                <a:latin typeface="Open Sans" panose="020B0606030504020204" charset="0"/>
                <a:cs typeface="Philosopher" panose="00000500000000000000" charset="0"/>
                <a:sym typeface="Open Sans" panose="020B0606030504020204" charset="0"/>
              </a:endParaRPr>
            </a:p>
          </p:txBody>
        </p:sp>
        <p:sp>
          <p:nvSpPr>
            <p:cNvPr id="32" name="文本框 23">
              <a:extLst>
                <a:ext uri="{FF2B5EF4-FFF2-40B4-BE49-F238E27FC236}">
                  <a16:creationId xmlns:a16="http://schemas.microsoft.com/office/drawing/2014/main" id="{BFFBDF47-A417-5CEB-3D2D-016DA24B7663}"/>
                </a:ext>
              </a:extLst>
            </p:cNvPr>
            <p:cNvSpPr txBox="1"/>
            <p:nvPr/>
          </p:nvSpPr>
          <p:spPr>
            <a:xfrm>
              <a:off x="601691" y="944186"/>
              <a:ext cx="3043704" cy="420564"/>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2133" dirty="0">
                  <a:cs typeface="Philosopher" panose="00000500000000000000" charset="0"/>
                </a:rPr>
                <a:t>Pricing Segmentation</a:t>
              </a:r>
              <a:endParaRPr lang="zh-CN" altLang="en-US" sz="2133" dirty="0">
                <a:cs typeface="Philosopher" panose="00000500000000000000" charset="0"/>
              </a:endParaRPr>
            </a:p>
          </p:txBody>
        </p:sp>
      </p:grpSp>
      <p:grpSp>
        <p:nvGrpSpPr>
          <p:cNvPr id="33" name="Group 32">
            <a:extLst>
              <a:ext uri="{FF2B5EF4-FFF2-40B4-BE49-F238E27FC236}">
                <a16:creationId xmlns:a16="http://schemas.microsoft.com/office/drawing/2014/main" id="{14AE7146-3D76-32D5-671C-F2A0D37CD8EB}"/>
              </a:ext>
            </a:extLst>
          </p:cNvPr>
          <p:cNvGrpSpPr/>
          <p:nvPr/>
        </p:nvGrpSpPr>
        <p:grpSpPr>
          <a:xfrm>
            <a:off x="8271979" y="3673636"/>
            <a:ext cx="3613809" cy="1179586"/>
            <a:chOff x="316639" y="924709"/>
            <a:chExt cx="3613809" cy="1179586"/>
          </a:xfrm>
          <a:solidFill>
            <a:schemeClr val="tx1">
              <a:lumMod val="85000"/>
              <a:lumOff val="15000"/>
            </a:schemeClr>
          </a:solidFill>
        </p:grpSpPr>
        <p:sp>
          <p:nvSpPr>
            <p:cNvPr id="34" name="矩形: 圆角 5">
              <a:extLst>
                <a:ext uri="{FF2B5EF4-FFF2-40B4-BE49-F238E27FC236}">
                  <a16:creationId xmlns:a16="http://schemas.microsoft.com/office/drawing/2014/main" id="{EAEFE24A-11A6-366F-31F3-EAFC748D4A51}"/>
                </a:ext>
              </a:extLst>
            </p:cNvPr>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36" name="文本框 22">
              <a:extLst>
                <a:ext uri="{FF2B5EF4-FFF2-40B4-BE49-F238E27FC236}">
                  <a16:creationId xmlns:a16="http://schemas.microsoft.com/office/drawing/2014/main" id="{2BD7D3D8-AD78-0E70-AD0C-86F08BDD5D0C}"/>
                </a:ext>
              </a:extLst>
            </p:cNvPr>
            <p:cNvSpPr txBox="1"/>
            <p:nvPr/>
          </p:nvSpPr>
          <p:spPr>
            <a:xfrm>
              <a:off x="487675" y="1352661"/>
              <a:ext cx="3442773" cy="660502"/>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In </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2018 - 1,102 </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restaurants</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 </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opened, a slight rise from </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1,086 in 2017.</a:t>
              </a:r>
              <a:endParaRPr lang="zh-CN" altLang="en-US" sz="1300" kern="0" dirty="0">
                <a:solidFill>
                  <a:srgbClr val="FF0000"/>
                </a:solidFill>
                <a:latin typeface="Open Sans" panose="020B0606030504020204" charset="0"/>
                <a:cs typeface="Philosopher" panose="00000500000000000000" charset="0"/>
                <a:sym typeface="Open Sans" panose="020B0606030504020204" charset="0"/>
              </a:endParaRPr>
            </a:p>
          </p:txBody>
        </p:sp>
        <p:sp>
          <p:nvSpPr>
            <p:cNvPr id="37" name="文本框 23">
              <a:extLst>
                <a:ext uri="{FF2B5EF4-FFF2-40B4-BE49-F238E27FC236}">
                  <a16:creationId xmlns:a16="http://schemas.microsoft.com/office/drawing/2014/main" id="{E3FBA0B9-CC62-B4EE-F8FF-D832DB329AE0}"/>
                </a:ext>
              </a:extLst>
            </p:cNvPr>
            <p:cNvSpPr txBox="1"/>
            <p:nvPr/>
          </p:nvSpPr>
          <p:spPr>
            <a:xfrm>
              <a:off x="601691" y="944186"/>
              <a:ext cx="3043704" cy="420564"/>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2133" dirty="0">
                  <a:cs typeface="Philosopher" panose="00000500000000000000" charset="0"/>
                </a:rPr>
                <a:t>Growth Over Time</a:t>
              </a:r>
              <a:endParaRPr lang="zh-CN" altLang="en-US" sz="2133" dirty="0">
                <a:cs typeface="Philosopher" panose="00000500000000000000" charset="0"/>
              </a:endParaRPr>
            </a:p>
          </p:txBody>
        </p:sp>
      </p:grpSp>
      <p:grpSp>
        <p:nvGrpSpPr>
          <p:cNvPr id="43" name="Group 42">
            <a:extLst>
              <a:ext uri="{FF2B5EF4-FFF2-40B4-BE49-F238E27FC236}">
                <a16:creationId xmlns:a16="http://schemas.microsoft.com/office/drawing/2014/main" id="{A0CDD186-2102-2B68-9611-B1EB6B8BFCCB}"/>
              </a:ext>
            </a:extLst>
          </p:cNvPr>
          <p:cNvGrpSpPr/>
          <p:nvPr/>
        </p:nvGrpSpPr>
        <p:grpSpPr>
          <a:xfrm>
            <a:off x="4319056" y="5216315"/>
            <a:ext cx="3613809" cy="1299400"/>
            <a:chOff x="316639" y="924709"/>
            <a:chExt cx="3613809" cy="1179586"/>
          </a:xfrm>
          <a:solidFill>
            <a:schemeClr val="tx1">
              <a:lumMod val="85000"/>
              <a:lumOff val="15000"/>
            </a:schemeClr>
          </a:solidFill>
        </p:grpSpPr>
        <p:sp>
          <p:nvSpPr>
            <p:cNvPr id="49" name="矩形: 圆角 5">
              <a:extLst>
                <a:ext uri="{FF2B5EF4-FFF2-40B4-BE49-F238E27FC236}">
                  <a16:creationId xmlns:a16="http://schemas.microsoft.com/office/drawing/2014/main" id="{A8BDB2DA-D4FE-3952-140E-7EA1CD863E72}"/>
                </a:ext>
              </a:extLst>
            </p:cNvPr>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50" name="文本框 22">
              <a:extLst>
                <a:ext uri="{FF2B5EF4-FFF2-40B4-BE49-F238E27FC236}">
                  <a16:creationId xmlns:a16="http://schemas.microsoft.com/office/drawing/2014/main" id="{3D3858CC-7A2D-8555-EB3C-2818229E9901}"/>
                </a:ext>
              </a:extLst>
            </p:cNvPr>
            <p:cNvSpPr txBox="1"/>
            <p:nvPr/>
          </p:nvSpPr>
          <p:spPr>
            <a:xfrm>
              <a:off x="402098" y="1205409"/>
              <a:ext cx="3442773" cy="872011"/>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On average, restaurants in the </a:t>
              </a:r>
              <a:r>
                <a:rPr lang="en-US" altLang="zh-CN" sz="1300" kern="0" dirty="0">
                  <a:solidFill>
                    <a:srgbClr val="FF0000"/>
                  </a:solidFill>
                  <a:latin typeface="Times New Roman" panose="02020603050405020304" pitchFamily="18" charset="0"/>
                  <a:cs typeface="Times New Roman" panose="02020603050405020304" pitchFamily="18" charset="0"/>
                  <a:sym typeface="Open Sans" panose="020B0606030504020204" charset="0"/>
                </a:rPr>
                <a:t>Philippines</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 have higher ratings compared to other regions.</a:t>
              </a:r>
              <a:endParaRPr lang="zh-CN" altLang="en-US" sz="1300" kern="0" dirty="0">
                <a:solidFill>
                  <a:schemeClr val="bg1"/>
                </a:solidFill>
                <a:latin typeface="Open Sans" panose="020B0606030504020204" charset="0"/>
                <a:cs typeface="Philosopher" panose="00000500000000000000" charset="0"/>
                <a:sym typeface="Open Sans" panose="020B0606030504020204" charset="0"/>
              </a:endParaRPr>
            </a:p>
          </p:txBody>
        </p:sp>
        <p:sp>
          <p:nvSpPr>
            <p:cNvPr id="51" name="文本框 23">
              <a:extLst>
                <a:ext uri="{FF2B5EF4-FFF2-40B4-BE49-F238E27FC236}">
                  <a16:creationId xmlns:a16="http://schemas.microsoft.com/office/drawing/2014/main" id="{FDAA2DE2-0CC3-7F29-3804-EC0647F7D214}"/>
                </a:ext>
              </a:extLst>
            </p:cNvPr>
            <p:cNvSpPr txBox="1"/>
            <p:nvPr/>
          </p:nvSpPr>
          <p:spPr>
            <a:xfrm>
              <a:off x="413646" y="944186"/>
              <a:ext cx="3419795" cy="363217"/>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dirty="0">
                  <a:cs typeface="Philosopher" panose="00000500000000000000" charset="0"/>
                </a:rPr>
                <a:t>Rating Trends Over Country</a:t>
              </a:r>
              <a:endParaRPr lang="zh-CN" altLang="en-US" dirty="0">
                <a:cs typeface="Philosopher" panose="00000500000000000000" charset="0"/>
              </a:endParaRPr>
            </a:p>
          </p:txBody>
        </p:sp>
      </p:grpSp>
      <p:grpSp>
        <p:nvGrpSpPr>
          <p:cNvPr id="52" name="Group 51">
            <a:extLst>
              <a:ext uri="{FF2B5EF4-FFF2-40B4-BE49-F238E27FC236}">
                <a16:creationId xmlns:a16="http://schemas.microsoft.com/office/drawing/2014/main" id="{9C2B071E-7C2D-3C88-4F89-A057473C3381}"/>
              </a:ext>
            </a:extLst>
          </p:cNvPr>
          <p:cNvGrpSpPr/>
          <p:nvPr/>
        </p:nvGrpSpPr>
        <p:grpSpPr>
          <a:xfrm>
            <a:off x="8262696" y="5196838"/>
            <a:ext cx="3623092" cy="1318876"/>
            <a:chOff x="316639" y="924709"/>
            <a:chExt cx="3613809" cy="1179586"/>
          </a:xfrm>
          <a:solidFill>
            <a:schemeClr val="tx1">
              <a:lumMod val="85000"/>
              <a:lumOff val="15000"/>
            </a:schemeClr>
          </a:solidFill>
        </p:grpSpPr>
        <p:sp>
          <p:nvSpPr>
            <p:cNvPr id="53" name="矩形: 圆角 5">
              <a:extLst>
                <a:ext uri="{FF2B5EF4-FFF2-40B4-BE49-F238E27FC236}">
                  <a16:creationId xmlns:a16="http://schemas.microsoft.com/office/drawing/2014/main" id="{0E0F170A-0D0D-6D85-A7AC-54BC5B1E9CCF}"/>
                </a:ext>
              </a:extLst>
            </p:cNvPr>
            <p:cNvSpPr/>
            <p:nvPr/>
          </p:nvSpPr>
          <p:spPr>
            <a:xfrm>
              <a:off x="316639" y="924709"/>
              <a:ext cx="3613809" cy="1179586"/>
            </a:xfrm>
            <a:prstGeom prst="roundRect">
              <a:avLst>
                <a:gd name="adj" fmla="val 10284"/>
              </a:avLst>
            </a:prstGeom>
            <a:grp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Philosopher" panose="00000500000000000000" charset="0"/>
              </a:endParaRPr>
            </a:p>
          </p:txBody>
        </p:sp>
        <p:sp>
          <p:nvSpPr>
            <p:cNvPr id="54" name="文本框 22">
              <a:extLst>
                <a:ext uri="{FF2B5EF4-FFF2-40B4-BE49-F238E27FC236}">
                  <a16:creationId xmlns:a16="http://schemas.microsoft.com/office/drawing/2014/main" id="{175C3E38-F8BE-2624-F679-5B400249750B}"/>
                </a:ext>
              </a:extLst>
            </p:cNvPr>
            <p:cNvSpPr txBox="1"/>
            <p:nvPr/>
          </p:nvSpPr>
          <p:spPr>
            <a:xfrm>
              <a:off x="390668" y="1226161"/>
              <a:ext cx="3442773" cy="858158"/>
            </a:xfrm>
            <a:prstGeom prst="rect">
              <a:avLst/>
            </a:prstGeom>
            <a:grpFill/>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Average Ratings: </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2.89</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a:t>
              </a:r>
              <a:br>
                <a:rPr lang="en-US" altLang="zh-CN" sz="1300" kern="0" dirty="0">
                  <a:solidFill>
                    <a:srgbClr val="FF0000"/>
                  </a:solidFill>
                  <a:latin typeface="Open Sans" panose="020B0606030504020204" charset="0"/>
                  <a:cs typeface="Philosopher" panose="00000500000000000000" charset="0"/>
                  <a:sym typeface="Open Sans" panose="020B0606030504020204" charset="0"/>
                </a:rPr>
              </a:br>
              <a:r>
                <a:rPr lang="en-US" altLang="zh-CN" sz="1300" kern="0" dirty="0">
                  <a:solidFill>
                    <a:schemeClr val="bg1"/>
                  </a:solidFill>
                  <a:latin typeface="Open Sans" panose="020B0606030504020204" charset="0"/>
                  <a:cs typeface="Philosopher" panose="00000500000000000000" charset="0"/>
                  <a:sym typeface="Open Sans" panose="020B0606030504020204" charset="0"/>
                </a:rPr>
                <a:t>Average Votes: </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156.91</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a:t>
              </a:r>
            </a:p>
            <a:p>
              <a:pPr>
                <a:lnSpc>
                  <a:spcPct val="150000"/>
                </a:lnSpc>
              </a:pPr>
              <a:r>
                <a:rPr lang="en-US" altLang="zh-CN" sz="1300" kern="0" dirty="0">
                  <a:solidFill>
                    <a:schemeClr val="bg1"/>
                  </a:solidFill>
                  <a:latin typeface="Open Sans" panose="020B0606030504020204" charset="0"/>
                  <a:cs typeface="Philosopher" panose="00000500000000000000" charset="0"/>
                  <a:sym typeface="Open Sans" panose="020B0606030504020204" charset="0"/>
                </a:rPr>
                <a:t>Average Cost: </a:t>
              </a:r>
              <a:r>
                <a:rPr lang="en-US" altLang="zh-CN" sz="1300" kern="0" dirty="0">
                  <a:solidFill>
                    <a:srgbClr val="FF0000"/>
                  </a:solidFill>
                  <a:latin typeface="Open Sans" panose="020B0606030504020204" charset="0"/>
                  <a:cs typeface="Philosopher" panose="00000500000000000000" charset="0"/>
                  <a:sym typeface="Open Sans" panose="020B0606030504020204" charset="0"/>
                </a:rPr>
                <a:t>₹1,199.2</a:t>
              </a:r>
              <a:r>
                <a:rPr lang="en-US" altLang="zh-CN" sz="1300" kern="0" dirty="0">
                  <a:solidFill>
                    <a:schemeClr val="bg1"/>
                  </a:solidFill>
                  <a:latin typeface="Open Sans" panose="020B0606030504020204" charset="0"/>
                  <a:cs typeface="Philosopher" panose="00000500000000000000" charset="0"/>
                  <a:sym typeface="Open Sans" panose="020B0606030504020204" charset="0"/>
                </a:rPr>
                <a:t>.</a:t>
              </a:r>
              <a:endParaRPr lang="zh-CN" altLang="en-US" sz="1300" kern="0" dirty="0">
                <a:solidFill>
                  <a:schemeClr val="bg1"/>
                </a:solidFill>
                <a:latin typeface="Open Sans" panose="020B0606030504020204" charset="0"/>
                <a:cs typeface="Philosopher" panose="00000500000000000000" charset="0"/>
                <a:sym typeface="Open Sans" panose="020B0606030504020204" charset="0"/>
              </a:endParaRPr>
            </a:p>
          </p:txBody>
        </p:sp>
        <p:sp>
          <p:nvSpPr>
            <p:cNvPr id="55" name="文本框 23">
              <a:extLst>
                <a:ext uri="{FF2B5EF4-FFF2-40B4-BE49-F238E27FC236}">
                  <a16:creationId xmlns:a16="http://schemas.microsoft.com/office/drawing/2014/main" id="{1ED094A2-1627-BEF4-98DF-154CA1D58CAE}"/>
                </a:ext>
              </a:extLst>
            </p:cNvPr>
            <p:cNvSpPr txBox="1"/>
            <p:nvPr/>
          </p:nvSpPr>
          <p:spPr>
            <a:xfrm>
              <a:off x="601691" y="944186"/>
              <a:ext cx="3043704" cy="376147"/>
            </a:xfrm>
            <a:prstGeom prst="rect">
              <a:avLst/>
            </a:prstGeom>
            <a:grp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zh-CN" sz="2133" dirty="0">
                  <a:cs typeface="Philosopher" panose="00000500000000000000" charset="0"/>
                </a:rPr>
                <a:t>Customer Preferences</a:t>
              </a:r>
              <a:endParaRPr lang="zh-CN" altLang="en-US" sz="2133" dirty="0">
                <a:cs typeface="Philosopher" panose="00000500000000000000"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6591302" y="780876"/>
            <a:ext cx="5509994" cy="5238190"/>
            <a:chOff x="174089" y="3148013"/>
            <a:chExt cx="2955602" cy="3621989"/>
          </a:xfrm>
        </p:grpSpPr>
        <p:sp>
          <p:nvSpPr>
            <p:cNvPr id="11" name="文本框 10"/>
            <p:cNvSpPr txBox="1"/>
            <p:nvPr/>
          </p:nvSpPr>
          <p:spPr>
            <a:xfrm>
              <a:off x="357165" y="3768962"/>
              <a:ext cx="2589452" cy="300104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just" eaLnBrk="0" fontAlgn="base" hangingPunct="0">
                <a:spcAft>
                  <a:spcPts val="600"/>
                </a:spcAft>
              </a:pP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The data represents the percentage of orders marked as "Yes" (successful deliveries) and "No" (cancellations / failures / table reserved).</a:t>
              </a:r>
            </a:p>
            <a:p>
              <a:pPr marL="0" marR="0" indent="0" algn="just" rtl="0" eaLnBrk="0" fontAlgn="base" latinLnBrk="0" hangingPunct="0">
                <a:spcAft>
                  <a:spcPts val="600"/>
                </a:spcAft>
              </a:pP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 </a:t>
              </a:r>
              <a:r>
                <a:rPr lang="en-US" sz="1600" b="1" i="0" kern="1200" baseline="0" dirty="0">
                  <a:ln>
                    <a:noFill/>
                  </a:ln>
                  <a:solidFill>
                    <a:srgbClr val="FFFFFF"/>
                  </a:solidFill>
                  <a:effectLst/>
                  <a:latin typeface="Cambria" panose="02040503050406030204" pitchFamily="18" charset="0"/>
                  <a:ea typeface="Cambria" panose="02040503050406030204" pitchFamily="18" charset="0"/>
                  <a:cs typeface="+mn-cs"/>
                </a:rPr>
                <a:t>New Delhi</a:t>
              </a: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 shows the highest percentage of online orders, with a significant portion marked as delivered.</a:t>
              </a:r>
            </a:p>
            <a:p>
              <a:pPr marL="0" marR="0" indent="0" algn="just" rtl="0" eaLnBrk="0" fontAlgn="base" latinLnBrk="0" hangingPunct="0">
                <a:spcAft>
                  <a:spcPts val="600"/>
                </a:spcAft>
              </a:pP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 </a:t>
              </a:r>
              <a:r>
                <a:rPr lang="en-US" sz="1600" b="1" i="0" kern="1200" baseline="0" dirty="0">
                  <a:ln>
                    <a:noFill/>
                  </a:ln>
                  <a:solidFill>
                    <a:srgbClr val="FFFFFF"/>
                  </a:solidFill>
                  <a:effectLst/>
                  <a:latin typeface="Cambria" panose="02040503050406030204" pitchFamily="18" charset="0"/>
                  <a:ea typeface="Cambria" panose="02040503050406030204" pitchFamily="18" charset="0"/>
                  <a:cs typeface="+mn-cs"/>
                </a:rPr>
                <a:t>Gurgaon and Noida </a:t>
              </a: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also exhibit steady growth in online deliveries, with minimal cancellations.</a:t>
              </a:r>
            </a:p>
            <a:p>
              <a:pPr marL="0" marR="0" indent="0" algn="just" rtl="0" eaLnBrk="0" fontAlgn="base" latinLnBrk="0" hangingPunct="0">
                <a:spcAft>
                  <a:spcPts val="600"/>
                </a:spcAft>
              </a:pPr>
              <a:r>
                <a:rPr lang="en-US" sz="1600" b="1" i="0" kern="1200" baseline="0" dirty="0">
                  <a:ln>
                    <a:noFill/>
                  </a:ln>
                  <a:solidFill>
                    <a:srgbClr val="FFFFFF"/>
                  </a:solidFill>
                  <a:effectLst/>
                  <a:latin typeface="Cambria" panose="02040503050406030204" pitchFamily="18" charset="0"/>
                  <a:ea typeface="Cambria" panose="02040503050406030204" pitchFamily="18" charset="0"/>
                  <a:cs typeface="+mn-cs"/>
                </a:rPr>
                <a:t>✔ Ghaziabad and Faridabad </a:t>
              </a: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have lower online </a:t>
              </a:r>
              <a:r>
                <a:rPr lang="en-US" sz="1650" b="0" i="0" kern="1200" baseline="0" dirty="0">
                  <a:ln>
                    <a:noFill/>
                  </a:ln>
                  <a:solidFill>
                    <a:srgbClr val="FFFFFF"/>
                  </a:solidFill>
                  <a:effectLst/>
                  <a:latin typeface="Cambria" panose="02040503050406030204" pitchFamily="18" charset="0"/>
                  <a:ea typeface="Cambria" panose="02040503050406030204" pitchFamily="18" charset="0"/>
                  <a:cs typeface="+mn-cs"/>
                </a:rPr>
                <a:t>order</a:t>
              </a:r>
              <a:r>
                <a:rPr lang="en-US" sz="1600" b="0" i="0" kern="1200" baseline="0" dirty="0">
                  <a:ln>
                    <a:noFill/>
                  </a:ln>
                  <a:solidFill>
                    <a:srgbClr val="FFFFFF"/>
                  </a:solidFill>
                  <a:effectLst/>
                  <a:latin typeface="Cambria" panose="02040503050406030204" pitchFamily="18" charset="0"/>
                  <a:ea typeface="Cambria" panose="02040503050406030204" pitchFamily="18" charset="0"/>
                  <a:cs typeface="+mn-cs"/>
                </a:rPr>
                <a:t> volumes, indicating potential areas for market expansion.</a:t>
              </a:r>
              <a:endParaRPr lang="en-AE" sz="1600" dirty="0">
                <a:effectLst/>
                <a:latin typeface="Cambria" panose="02040503050406030204" pitchFamily="18" charset="0"/>
                <a:ea typeface="Cambria" panose="02040503050406030204" pitchFamily="18" charset="0"/>
              </a:endParaRPr>
            </a:p>
          </p:txBody>
        </p:sp>
        <p:sp>
          <p:nvSpPr>
            <p:cNvPr id="12" name="文本框 11"/>
            <p:cNvSpPr txBox="1"/>
            <p:nvPr/>
          </p:nvSpPr>
          <p:spPr>
            <a:xfrm>
              <a:off x="174089" y="3504572"/>
              <a:ext cx="2955602" cy="276659"/>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sz="2000" dirty="0"/>
                <a:t>Online Delivery Accessibility in Leading Cities</a:t>
              </a:r>
              <a:endParaRPr lang="zh-CN" altLang="en-US" sz="2133" dirty="0">
                <a:cs typeface="Philosopher" panose="00000500000000000000" charset="0"/>
              </a:endParaRPr>
            </a:p>
          </p:txBody>
        </p:sp>
        <p:sp>
          <p:nvSpPr>
            <p:cNvPr id="13" name="矩形 12"/>
            <p:cNvSpPr/>
            <p:nvPr/>
          </p:nvSpPr>
          <p:spPr>
            <a:xfrm>
              <a:off x="1158401" y="3148013"/>
              <a:ext cx="986980" cy="561741"/>
            </a:xfrm>
            <a:prstGeom prst="rect">
              <a:avLst/>
            </a:prstGeom>
            <a:noFill/>
            <a:ln>
              <a:noFill/>
            </a:ln>
          </p:spPr>
          <p:txBody>
            <a:bodyPr wrap="square" rtlCol="0">
              <a:spAutoFit/>
            </a:bodyPr>
            <a:lstStyle/>
            <a:p>
              <a:pPr algn="ctr" defTabSz="609585"/>
              <a:r>
                <a:rPr lang="en-US" altLang="zh-CN" sz="4267" b="1" dirty="0">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p>
          </p:txBody>
        </p:sp>
      </p:grpSp>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11244116" y="341118"/>
            <a:ext cx="632389" cy="182311"/>
            <a:chOff x="5516310" y="1016950"/>
            <a:chExt cx="474292" cy="136733"/>
          </a:xfrm>
        </p:grpSpPr>
        <p:cxnSp>
          <p:nvCxnSpPr>
            <p:cNvPr id="24" name="直接连接符 23"/>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custDataLst>
              <p:tags r:id="rId1"/>
            </p:custDataLst>
          </p:nvPr>
        </p:nvCxnSpPr>
        <p:spPr>
          <a:xfrm>
            <a:off x="300265" y="12978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矩形 40">
            <a:extLst>
              <a:ext uri="{FF2B5EF4-FFF2-40B4-BE49-F238E27FC236}">
                <a16:creationId xmlns:a16="http://schemas.microsoft.com/office/drawing/2014/main" id="{F2773141-72A9-B2FB-C293-A2794FB68B54}"/>
              </a:ext>
            </a:extLst>
          </p:cNvPr>
          <p:cNvSpPr/>
          <p:nvPr>
            <p:custDataLst>
              <p:tags r:id="rId2"/>
            </p:custDataLst>
          </p:nvPr>
        </p:nvSpPr>
        <p:spPr>
          <a:xfrm>
            <a:off x="140836" y="196101"/>
            <a:ext cx="5459864" cy="584775"/>
          </a:xfrm>
          <a:prstGeom prst="rect">
            <a:avLst/>
          </a:prstGeom>
          <a:noFill/>
          <a:ln>
            <a:noFill/>
          </a:ln>
        </p:spPr>
        <p:txBody>
          <a:bodyPr wrap="square" rtlCol="0">
            <a:spAutoFit/>
          </a:bodyPr>
          <a:lstStyle/>
          <a:p>
            <a:pPr algn="ctr"/>
            <a:r>
              <a:rPr lang="en-US" altLang="zh-CN"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VISUAL OVERVIEW</a:t>
            </a:r>
            <a:endParaRPr lang="zh-CN" altLang="en-US"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pic>
        <p:nvPicPr>
          <p:cNvPr id="6" name="Picture 5">
            <a:extLst>
              <a:ext uri="{FF2B5EF4-FFF2-40B4-BE49-F238E27FC236}">
                <a16:creationId xmlns:a16="http://schemas.microsoft.com/office/drawing/2014/main" id="{7C135730-E760-3707-CAD6-2B150DA28FD4}"/>
              </a:ext>
            </a:extLst>
          </p:cNvPr>
          <p:cNvPicPr>
            <a:picLocks noChangeAspect="1"/>
          </p:cNvPicPr>
          <p:nvPr/>
        </p:nvPicPr>
        <p:blipFill>
          <a:blip r:embed="rId4"/>
          <a:stretch>
            <a:fillRect/>
          </a:stretch>
        </p:blipFill>
        <p:spPr>
          <a:xfrm>
            <a:off x="541008" y="1195388"/>
            <a:ext cx="5944528" cy="3864305"/>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77A28F-AB20-FE77-D40F-17187958920E}"/>
            </a:ext>
          </a:extLst>
        </p:cNvPr>
        <p:cNvGrpSpPr/>
        <p:nvPr/>
      </p:nvGrpSpPr>
      <p:grpSpPr>
        <a:xfrm>
          <a:off x="0" y="0"/>
          <a:ext cx="0" cy="0"/>
          <a:chOff x="0" y="0"/>
          <a:chExt cx="0" cy="0"/>
        </a:xfrm>
      </p:grpSpPr>
      <p:grpSp>
        <p:nvGrpSpPr>
          <p:cNvPr id="27" name="组合 4">
            <a:extLst>
              <a:ext uri="{FF2B5EF4-FFF2-40B4-BE49-F238E27FC236}">
                <a16:creationId xmlns:a16="http://schemas.microsoft.com/office/drawing/2014/main" id="{499DA3B5-AC75-0472-57AA-386EA3DA0898}"/>
              </a:ext>
            </a:extLst>
          </p:cNvPr>
          <p:cNvGrpSpPr/>
          <p:nvPr/>
        </p:nvGrpSpPr>
        <p:grpSpPr>
          <a:xfrm>
            <a:off x="6550023" y="1720332"/>
            <a:ext cx="5052795" cy="3316911"/>
            <a:chOff x="296713" y="3440401"/>
            <a:chExt cx="2710357" cy="2293504"/>
          </a:xfrm>
        </p:grpSpPr>
        <p:sp>
          <p:nvSpPr>
            <p:cNvPr id="28" name="文本框 10">
              <a:extLst>
                <a:ext uri="{FF2B5EF4-FFF2-40B4-BE49-F238E27FC236}">
                  <a16:creationId xmlns:a16="http://schemas.microsoft.com/office/drawing/2014/main" id="{1787EB96-6909-D2C4-D507-F3326BFD9989}"/>
                </a:ext>
              </a:extLst>
            </p:cNvPr>
            <p:cNvSpPr txBox="1"/>
            <p:nvPr/>
          </p:nvSpPr>
          <p:spPr>
            <a:xfrm>
              <a:off x="357165" y="3768962"/>
              <a:ext cx="2589452" cy="196494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marL="0" marR="0" indent="0" algn="just" rtl="0" eaLnBrk="0" fontAlgn="base" latinLnBrk="0" hangingPunct="0">
                <a:spcAft>
                  <a:spcPts val="1200"/>
                </a:spcAft>
              </a:pPr>
              <a:r>
                <a:rPr lang="en-US" sz="1800" b="0" i="0" kern="1200" baseline="0" dirty="0">
                  <a:ln>
                    <a:noFill/>
                  </a:ln>
                  <a:solidFill>
                    <a:srgbClr val="FFFFFF"/>
                  </a:solidFill>
                  <a:effectLst/>
                  <a:latin typeface="Cambria" panose="02040503050406030204" pitchFamily="18" charset="0"/>
                  <a:ea typeface="Cambria" panose="02040503050406030204" pitchFamily="18" charset="0"/>
                  <a:cs typeface="+mn-cs"/>
                </a:rPr>
                <a:t>✔ </a:t>
              </a:r>
              <a:r>
                <a:rPr lang="en-US" sz="1800" b="1" i="0" kern="1200" baseline="0" dirty="0">
                  <a:ln>
                    <a:noFill/>
                  </a:ln>
                  <a:solidFill>
                    <a:srgbClr val="FFFFFF"/>
                  </a:solidFill>
                  <a:effectLst/>
                  <a:latin typeface="Cambria" panose="02040503050406030204" pitchFamily="18" charset="0"/>
                  <a:ea typeface="Cambria" panose="02040503050406030204" pitchFamily="18" charset="0"/>
                  <a:cs typeface="+mn-cs"/>
                </a:rPr>
                <a:t>North Indian </a:t>
              </a:r>
              <a:r>
                <a:rPr lang="en-US" sz="1800" b="0" i="0" kern="1200" baseline="0" dirty="0">
                  <a:ln>
                    <a:noFill/>
                  </a:ln>
                  <a:solidFill>
                    <a:srgbClr val="FFFFFF"/>
                  </a:solidFill>
                  <a:effectLst/>
                  <a:latin typeface="Cambria" panose="02040503050406030204" pitchFamily="18" charset="0"/>
                  <a:ea typeface="Cambria" panose="02040503050406030204" pitchFamily="18" charset="0"/>
                  <a:cs typeface="+mn-cs"/>
                </a:rPr>
                <a:t>cuisine leads the market, followed by Chinese and Fast Food.</a:t>
              </a:r>
            </a:p>
            <a:p>
              <a:pPr marL="0" marR="0" indent="0" algn="just" rtl="0" eaLnBrk="0" fontAlgn="base" latinLnBrk="0" hangingPunct="0">
                <a:spcAft>
                  <a:spcPts val="1200"/>
                </a:spcAft>
              </a:pPr>
              <a:r>
                <a:rPr lang="en-US" sz="1800" b="0" i="0" kern="1200" baseline="0" dirty="0">
                  <a:ln>
                    <a:noFill/>
                  </a:ln>
                  <a:solidFill>
                    <a:srgbClr val="FFFFFF"/>
                  </a:solidFill>
                  <a:effectLst/>
                  <a:latin typeface="Cambria" panose="02040503050406030204" pitchFamily="18" charset="0"/>
                  <a:ea typeface="Cambria" panose="02040503050406030204" pitchFamily="18" charset="0"/>
                  <a:cs typeface="+mn-cs"/>
                </a:rPr>
                <a:t>✔ Diverse preferences highlight regional variations in dining choices.</a:t>
              </a:r>
            </a:p>
            <a:p>
              <a:pPr marL="0" marR="0" indent="0" algn="just" rtl="0" eaLnBrk="0" fontAlgn="base" latinLnBrk="0" hangingPunct="0">
                <a:spcAft>
                  <a:spcPts val="1200"/>
                </a:spcAft>
              </a:pPr>
              <a:r>
                <a:rPr lang="en-US" sz="1800" b="0" i="0" kern="1200" baseline="0" dirty="0">
                  <a:ln>
                    <a:noFill/>
                  </a:ln>
                  <a:solidFill>
                    <a:srgbClr val="FFFFFF"/>
                  </a:solidFill>
                  <a:effectLst/>
                  <a:latin typeface="Cambria" panose="02040503050406030204" pitchFamily="18" charset="0"/>
                  <a:ea typeface="Cambria" panose="02040503050406030204" pitchFamily="18" charset="0"/>
                  <a:cs typeface="+mn-cs"/>
                </a:rPr>
                <a:t>✔ Popular cuisines influence restaurant distribution and menu offerings.</a:t>
              </a:r>
              <a:endParaRPr lang="en-AE" sz="2800" dirty="0">
                <a:effectLst/>
                <a:latin typeface="Cambria" panose="02040503050406030204" pitchFamily="18" charset="0"/>
                <a:ea typeface="Cambria" panose="02040503050406030204" pitchFamily="18" charset="0"/>
              </a:endParaRPr>
            </a:p>
          </p:txBody>
        </p:sp>
        <p:sp>
          <p:nvSpPr>
            <p:cNvPr id="29" name="文本框 11">
              <a:extLst>
                <a:ext uri="{FF2B5EF4-FFF2-40B4-BE49-F238E27FC236}">
                  <a16:creationId xmlns:a16="http://schemas.microsoft.com/office/drawing/2014/main" id="{788E6196-5053-131D-76DF-339F9A675D03}"/>
                </a:ext>
              </a:extLst>
            </p:cNvPr>
            <p:cNvSpPr txBox="1"/>
            <p:nvPr/>
          </p:nvSpPr>
          <p:spPr>
            <a:xfrm>
              <a:off x="296713" y="3440401"/>
              <a:ext cx="2710357" cy="319222"/>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sz="2400" dirty="0"/>
                <a:t>Culinary Trends Across Regions</a:t>
              </a:r>
              <a:endParaRPr lang="zh-CN" altLang="en-US" sz="2800" dirty="0">
                <a:cs typeface="Philosopher" panose="00000500000000000000" charset="0"/>
              </a:endParaRPr>
            </a:p>
          </p:txBody>
        </p:sp>
      </p:grpSp>
      <p:sp>
        <p:nvSpPr>
          <p:cNvPr id="18" name="矩形 17">
            <a:extLst>
              <a:ext uri="{FF2B5EF4-FFF2-40B4-BE49-F238E27FC236}">
                <a16:creationId xmlns:a16="http://schemas.microsoft.com/office/drawing/2014/main" id="{473EF3E9-1ED7-CCF2-B3C4-96705E30D10A}"/>
              </a:ext>
            </a:extLst>
          </p:cNvPr>
          <p:cNvSpPr/>
          <p:nvPr/>
        </p:nvSpPr>
        <p:spPr>
          <a:xfrm>
            <a:off x="8133079" y="1291276"/>
            <a:ext cx="1886678" cy="2786265"/>
          </a:xfrm>
          <a:prstGeom prst="rect">
            <a:avLst/>
          </a:prstGeom>
          <a:noFill/>
          <a:ln>
            <a:noFill/>
          </a:ln>
        </p:spPr>
        <p:txBody>
          <a:bodyPr wrap="square" rtlCol="0">
            <a:spAutoFit/>
          </a:bodyPr>
          <a:lstStyle/>
          <a:p>
            <a:pPr algn="ctr" defTabSz="609585"/>
            <a:r>
              <a:rPr lang="en-US" altLang="zh-CN" sz="4267" b="1" dirty="0">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p>
        </p:txBody>
      </p:sp>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a:extLst>
              <a:ext uri="{FF2B5EF4-FFF2-40B4-BE49-F238E27FC236}">
                <a16:creationId xmlns:a16="http://schemas.microsoft.com/office/drawing/2014/main" id="{54B84A8D-4C02-4433-3E5B-DF645E0116F2}"/>
              </a:ext>
            </a:extLst>
          </p:cNvPr>
          <p:cNvGrpSpPr/>
          <p:nvPr/>
        </p:nvGrpSpPr>
        <p:grpSpPr>
          <a:xfrm>
            <a:off x="11244116" y="341118"/>
            <a:ext cx="632389" cy="182311"/>
            <a:chOff x="5516310" y="1016950"/>
            <a:chExt cx="474292" cy="136733"/>
          </a:xfrm>
        </p:grpSpPr>
        <p:cxnSp>
          <p:nvCxnSpPr>
            <p:cNvPr id="24" name="直接连接符 23">
              <a:extLst>
                <a:ext uri="{FF2B5EF4-FFF2-40B4-BE49-F238E27FC236}">
                  <a16:creationId xmlns:a16="http://schemas.microsoft.com/office/drawing/2014/main" id="{91A02F77-D4DC-DBB6-7AAE-B9A595ED8B3E}"/>
                </a:ext>
              </a:extLst>
            </p:cNvPr>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E78EC9-04EB-2987-2D0D-BA6A52880221}"/>
                </a:ext>
              </a:extLst>
            </p:cNvPr>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FADE5243-17D5-7C65-4CD2-D3B924C2025C}"/>
              </a:ext>
            </a:extLst>
          </p:cNvPr>
          <p:cNvCxnSpPr/>
          <p:nvPr>
            <p:custDataLst>
              <p:tags r:id="rId1"/>
            </p:custDataLst>
          </p:nvPr>
        </p:nvCxnSpPr>
        <p:spPr>
          <a:xfrm>
            <a:off x="300265" y="255514"/>
            <a:ext cx="0" cy="59662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矩形 40">
            <a:extLst>
              <a:ext uri="{FF2B5EF4-FFF2-40B4-BE49-F238E27FC236}">
                <a16:creationId xmlns:a16="http://schemas.microsoft.com/office/drawing/2014/main" id="{8884E12D-AE19-D36E-B642-363FEAA03D6A}"/>
              </a:ext>
            </a:extLst>
          </p:cNvPr>
          <p:cNvSpPr/>
          <p:nvPr>
            <p:custDataLst>
              <p:tags r:id="rId2"/>
            </p:custDataLst>
          </p:nvPr>
        </p:nvSpPr>
        <p:spPr>
          <a:xfrm>
            <a:off x="175126" y="322318"/>
            <a:ext cx="5322704" cy="584775"/>
          </a:xfrm>
          <a:prstGeom prst="rect">
            <a:avLst/>
          </a:prstGeom>
          <a:noFill/>
          <a:ln>
            <a:noFill/>
          </a:ln>
        </p:spPr>
        <p:txBody>
          <a:bodyPr wrap="square" rtlCol="0">
            <a:spAutoFit/>
          </a:bodyPr>
          <a:lstStyle/>
          <a:p>
            <a:pPr algn="ctr"/>
            <a:r>
              <a:rPr lang="en-US" altLang="zh-CN"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rPr>
              <a:t>VISUAL OVERVIEW</a:t>
            </a:r>
            <a:endParaRPr lang="zh-CN" altLang="en-US" sz="3200" dirty="0">
              <a:ln w="38100">
                <a:noFill/>
              </a:ln>
              <a:gradFill>
                <a:gsLst>
                  <a:gs pos="0">
                    <a:srgbClr val="FCC490"/>
                  </a:gs>
                  <a:gs pos="100000">
                    <a:srgbClr val="FCC896"/>
                  </a:gs>
                </a:gsLst>
                <a:lin ang="0" scaled="1"/>
              </a:gradFill>
              <a:latin typeface="AdLib WGL4 BT" panose="04040805040B02020603" pitchFamily="82" charset="0"/>
              <a:ea typeface="+mj-ea"/>
              <a:cs typeface="Philosopher" panose="00000500000000000000" charset="0"/>
              <a:sym typeface="+mn-lt"/>
            </a:endParaRPr>
          </a:p>
        </p:txBody>
      </p:sp>
      <p:pic>
        <p:nvPicPr>
          <p:cNvPr id="7" name="Picture 6">
            <a:extLst>
              <a:ext uri="{FF2B5EF4-FFF2-40B4-BE49-F238E27FC236}">
                <a16:creationId xmlns:a16="http://schemas.microsoft.com/office/drawing/2014/main" id="{0D99EBD4-CE3D-C220-F8EE-4D00BE66BFB7}"/>
              </a:ext>
            </a:extLst>
          </p:cNvPr>
          <p:cNvPicPr>
            <a:picLocks noChangeAspect="1"/>
          </p:cNvPicPr>
          <p:nvPr/>
        </p:nvPicPr>
        <p:blipFill>
          <a:blip r:embed="rId4"/>
          <a:srcRect l="5313" t="1741"/>
          <a:stretch/>
        </p:blipFill>
        <p:spPr>
          <a:xfrm>
            <a:off x="495368" y="1193749"/>
            <a:ext cx="5591261" cy="409051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98739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D35CB5-37A5-F79C-E14D-58F0BA32AE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8C1070-D8AF-39E2-4234-E8AEB6F49D99}"/>
              </a:ext>
            </a:extLst>
          </p:cNvPr>
          <p:cNvPicPr>
            <a:picLocks noChangeAspect="1"/>
          </p:cNvPicPr>
          <p:nvPr/>
        </p:nvPicPr>
        <p:blipFill>
          <a:blip r:embed="rId2"/>
          <a:stretch>
            <a:fillRect/>
          </a:stretch>
        </p:blipFill>
        <p:spPr>
          <a:xfrm>
            <a:off x="9886949" y="0"/>
            <a:ext cx="2262935" cy="6858000"/>
          </a:xfrm>
          <a:prstGeom prst="rect">
            <a:avLst/>
          </a:prstGeom>
          <a:ln w="19050">
            <a:noFill/>
          </a:ln>
        </p:spPr>
      </p:pic>
      <p:pic>
        <p:nvPicPr>
          <p:cNvPr id="6" name="Picture 5">
            <a:extLst>
              <a:ext uri="{FF2B5EF4-FFF2-40B4-BE49-F238E27FC236}">
                <a16:creationId xmlns:a16="http://schemas.microsoft.com/office/drawing/2014/main" id="{E1F59EED-FB14-A87A-1EAD-568B35C4241B}"/>
              </a:ext>
            </a:extLst>
          </p:cNvPr>
          <p:cNvPicPr>
            <a:picLocks noChangeAspect="1"/>
          </p:cNvPicPr>
          <p:nvPr/>
        </p:nvPicPr>
        <p:blipFill>
          <a:blip r:embed="rId3"/>
          <a:stretch>
            <a:fillRect/>
          </a:stretch>
        </p:blipFill>
        <p:spPr>
          <a:xfrm>
            <a:off x="42115" y="0"/>
            <a:ext cx="9799115" cy="6858000"/>
          </a:xfrm>
          <a:prstGeom prst="rect">
            <a:avLst/>
          </a:prstGeom>
        </p:spPr>
      </p:pic>
    </p:spTree>
    <p:extLst>
      <p:ext uri="{BB962C8B-B14F-4D97-AF65-F5344CB8AC3E}">
        <p14:creationId xmlns:p14="http://schemas.microsoft.com/office/powerpoint/2010/main" val="28913449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4397</TotalTime>
  <Words>975</Words>
  <Application>Microsoft Office PowerPoint</Application>
  <PresentationFormat>Widescreen</PresentationFormat>
  <Paragraphs>122</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DengXian Light</vt:lpstr>
      <vt:lpstr>AdLib WGL4 BT</vt:lpstr>
      <vt:lpstr>Arial</vt:lpstr>
      <vt:lpstr>Calibri</vt:lpstr>
      <vt:lpstr>Calibri Light</vt:lpstr>
      <vt:lpstr>Cambria</vt:lpstr>
      <vt:lpstr>Open Sans</vt:lpstr>
      <vt:lpstr>Philosopher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P</dc:creator>
  <cp:lastModifiedBy>Nithila Maran</cp:lastModifiedBy>
  <cp:revision>63</cp:revision>
  <dcterms:created xsi:type="dcterms:W3CDTF">2025-01-09T18:41:26Z</dcterms:created>
  <dcterms:modified xsi:type="dcterms:W3CDTF">2025-02-22T14:25:07Z</dcterms:modified>
</cp:coreProperties>
</file>